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autoCompressPictures="0">
  <p:sldMasterIdLst>
    <p:sldMasterId id="2147483648" r:id="rId1"/>
  </p:sldMasterIdLst>
  <p:notesMasterIdLst>
    <p:notesMasterId r:id="rId52"/>
  </p:notesMasterIdLst>
  <p:sldIdLst>
    <p:sldId id="256" r:id="rId2"/>
    <p:sldId id="286" r:id="rId3"/>
    <p:sldId id="287" r:id="rId4"/>
    <p:sldId id="288" r:id="rId5"/>
    <p:sldId id="289" r:id="rId6"/>
    <p:sldId id="401" r:id="rId7"/>
    <p:sldId id="292" r:id="rId8"/>
    <p:sldId id="294" r:id="rId9"/>
    <p:sldId id="295" r:id="rId10"/>
    <p:sldId id="297" r:id="rId11"/>
    <p:sldId id="299" r:id="rId12"/>
    <p:sldId id="300" r:id="rId13"/>
    <p:sldId id="301" r:id="rId14"/>
    <p:sldId id="304" r:id="rId15"/>
    <p:sldId id="402" r:id="rId16"/>
    <p:sldId id="308" r:id="rId17"/>
    <p:sldId id="309" r:id="rId18"/>
    <p:sldId id="311" r:id="rId19"/>
    <p:sldId id="313" r:id="rId20"/>
    <p:sldId id="315" r:id="rId21"/>
    <p:sldId id="318" r:id="rId22"/>
    <p:sldId id="320" r:id="rId23"/>
    <p:sldId id="321" r:id="rId24"/>
    <p:sldId id="326" r:id="rId25"/>
    <p:sldId id="331" r:id="rId26"/>
    <p:sldId id="333" r:id="rId27"/>
    <p:sldId id="334" r:id="rId28"/>
    <p:sldId id="338" r:id="rId29"/>
    <p:sldId id="340" r:id="rId30"/>
    <p:sldId id="343" r:id="rId31"/>
    <p:sldId id="345" r:id="rId32"/>
    <p:sldId id="347" r:id="rId33"/>
    <p:sldId id="348" r:id="rId34"/>
    <p:sldId id="350" r:id="rId35"/>
    <p:sldId id="352" r:id="rId36"/>
    <p:sldId id="359" r:id="rId37"/>
    <p:sldId id="364" r:id="rId38"/>
    <p:sldId id="368" r:id="rId39"/>
    <p:sldId id="376" r:id="rId40"/>
    <p:sldId id="374" r:id="rId41"/>
    <p:sldId id="377" r:id="rId42"/>
    <p:sldId id="380" r:id="rId43"/>
    <p:sldId id="381" r:id="rId44"/>
    <p:sldId id="384" r:id="rId45"/>
    <p:sldId id="387" r:id="rId46"/>
    <p:sldId id="400" r:id="rId47"/>
    <p:sldId id="392" r:id="rId48"/>
    <p:sldId id="395" r:id="rId49"/>
    <p:sldId id="399" r:id="rId50"/>
    <p:sldId id="283" r:id="rId51"/>
  </p:sldIdLst>
  <p:sldSz cx="9144000" cy="6858000" type="screen4x3"/>
  <p:notesSz cx="6858000" cy="9144000"/>
  <p:embeddedFontLst>
    <p:embeddedFont>
      <p:font typeface="Calibri" panose="020F0502020204030204" pitchFamily="34" charset="0"/>
      <p:regular r:id="rId53"/>
      <p:bold r:id="rId54"/>
      <p:italic r:id="rId55"/>
      <p:boldItalic r:id="rId56"/>
    </p:embeddedFont>
    <p:embeddedFont>
      <p:font typeface="Comenia Sans" panose="02000503080000020004" pitchFamily="50" charset="-18"/>
      <p:regular r:id="rId57"/>
      <p:bold r:id="rId58"/>
      <p:italic r:id="rId59"/>
      <p:boldItalic r:id="rId60"/>
    </p:embeddedFont>
  </p:embeddedFontLst>
  <p:defaultTextStyle>
    <a:defPPr>
      <a:defRPr lang="en-US"/>
    </a:defPPr>
    <a:lvl1pPr algn="l" defTabSz="457200" rtl="0" fontAlgn="base">
      <a:spcBef>
        <a:spcPct val="0"/>
      </a:spcBef>
      <a:spcAft>
        <a:spcPct val="0"/>
      </a:spcAft>
      <a:defRPr kern="1200">
        <a:solidFill>
          <a:schemeClr val="tx1"/>
        </a:solidFill>
        <a:latin typeface="Arial" charset="0"/>
        <a:ea typeface="ＭＳ Ｐゴシック"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charset="-128"/>
        <a:cs typeface="+mn-cs"/>
      </a:defRPr>
    </a:lvl5pPr>
    <a:lvl6pPr marL="2286000" algn="l" defTabSz="914400" rtl="0" eaLnBrk="1" latinLnBrk="0" hangingPunct="1">
      <a:defRPr kern="1200">
        <a:solidFill>
          <a:schemeClr val="tx1"/>
        </a:solidFill>
        <a:latin typeface="Arial" charset="0"/>
        <a:ea typeface="ＭＳ Ｐゴシック" charset="-128"/>
        <a:cs typeface="+mn-cs"/>
      </a:defRPr>
    </a:lvl6pPr>
    <a:lvl7pPr marL="2743200" algn="l" defTabSz="914400" rtl="0" eaLnBrk="1" latinLnBrk="0" hangingPunct="1">
      <a:defRPr kern="1200">
        <a:solidFill>
          <a:schemeClr val="tx1"/>
        </a:solidFill>
        <a:latin typeface="Arial" charset="0"/>
        <a:ea typeface="ＭＳ Ｐゴシック" charset="-128"/>
        <a:cs typeface="+mn-cs"/>
      </a:defRPr>
    </a:lvl7pPr>
    <a:lvl8pPr marL="3200400" algn="l" defTabSz="914400" rtl="0" eaLnBrk="1" latinLnBrk="0" hangingPunct="1">
      <a:defRPr kern="1200">
        <a:solidFill>
          <a:schemeClr val="tx1"/>
        </a:solidFill>
        <a:latin typeface="Arial" charset="0"/>
        <a:ea typeface="ＭＳ Ｐゴシック" charset="-128"/>
        <a:cs typeface="+mn-cs"/>
      </a:defRPr>
    </a:lvl8pPr>
    <a:lvl9pPr marL="3657600" algn="l" defTabSz="914400" rtl="0" eaLnBrk="1" latinLnBrk="0" hangingPunct="1">
      <a:defRPr kern="1200">
        <a:solidFill>
          <a:schemeClr val="tx1"/>
        </a:solidFill>
        <a:latin typeface="Arial" charset="0"/>
        <a:ea typeface="ＭＳ Ｐゴシック"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řední styl 2 – zvýraznění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Styl Středně sytá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35758FB7-9AC5-4552-8A53-C91805E547FA}" styleName="Styl s motivem 1 – zvýraznění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064" autoAdjust="0"/>
    <p:restoredTop sz="98712" autoAdjust="0"/>
  </p:normalViewPr>
  <p:slideViewPr>
    <p:cSldViewPr snapToGrid="0">
      <p:cViewPr varScale="1">
        <p:scale>
          <a:sx n="99" d="100"/>
          <a:sy n="99" d="100"/>
        </p:scale>
        <p:origin x="1344"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font" Target="fonts/font3.fntdata"/><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1.fntdata"/><Relationship Id="rId58" Type="http://schemas.openxmlformats.org/officeDocument/2006/relationships/font" Target="fonts/font6.fntdata"/><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4.fntdata"/><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7.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2.fntdata"/><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5.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60"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Zástupný symbol pro záhlaví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cs-CZ"/>
          </a:p>
        </p:txBody>
      </p:sp>
      <p:sp>
        <p:nvSpPr>
          <p:cNvPr id="3" name="Zástupný symbol pro datum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A4222CF-2854-4FA2-A8EA-AB94D3EA10CC}" type="datetimeFigureOut">
              <a:rPr lang="cs-CZ" smtClean="0"/>
              <a:pPr/>
              <a:t>03.04.2023</a:t>
            </a:fld>
            <a:endParaRPr lang="cs-CZ"/>
          </a:p>
        </p:txBody>
      </p:sp>
      <p:sp>
        <p:nvSpPr>
          <p:cNvPr id="4" name="Zástupný symbol pro obrázek snímku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cs-CZ"/>
          </a:p>
        </p:txBody>
      </p:sp>
      <p:sp>
        <p:nvSpPr>
          <p:cNvPr id="5" name="Zástupný symbol pro poznámky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cs-CZ"/>
              <a:t>Klepnutím lze upravit styly předlohy textu.</a:t>
            </a:r>
          </a:p>
          <a:p>
            <a:pPr lvl="1"/>
            <a:r>
              <a:rPr lang="cs-CZ"/>
              <a:t>Druhá úroveň</a:t>
            </a:r>
          </a:p>
          <a:p>
            <a:pPr lvl="2"/>
            <a:r>
              <a:rPr lang="cs-CZ"/>
              <a:t>Třetí úroveň</a:t>
            </a:r>
          </a:p>
          <a:p>
            <a:pPr lvl="3"/>
            <a:r>
              <a:rPr lang="cs-CZ"/>
              <a:t>Čtvrtá úroveň</a:t>
            </a:r>
          </a:p>
          <a:p>
            <a:pPr lvl="4"/>
            <a:r>
              <a:rPr lang="cs-CZ"/>
              <a:t>Pátá úroveň</a:t>
            </a:r>
          </a:p>
        </p:txBody>
      </p:sp>
      <p:sp>
        <p:nvSpPr>
          <p:cNvPr id="6" name="Zástupný symbol pro zápatí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cs-CZ"/>
          </a:p>
        </p:txBody>
      </p:sp>
      <p:sp>
        <p:nvSpPr>
          <p:cNvPr id="7" name="Zástupný symbol pro číslo snímku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99C79DF-D561-4432-B176-15220EF080C1}" type="slidenum">
              <a:rPr lang="cs-CZ" smtClean="0"/>
              <a:pPr/>
              <a:t>‹#›</a:t>
            </a:fld>
            <a:endParaRPr lang="cs-CZ"/>
          </a:p>
        </p:txBody>
      </p:sp>
    </p:spTree>
    <p:extLst>
      <p:ext uri="{BB962C8B-B14F-4D97-AF65-F5344CB8AC3E}">
        <p14:creationId xmlns:p14="http://schemas.microsoft.com/office/powerpoint/2010/main" val="36462123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0F0D388-3662-442A-8765-2E68784A5F17}" type="slidenum">
              <a:rPr lang="cs-CZ"/>
              <a:pPr/>
              <a:t>2</a:t>
            </a:fld>
            <a:endParaRPr lang="cs-CZ"/>
          </a:p>
        </p:txBody>
      </p:sp>
      <p:sp>
        <p:nvSpPr>
          <p:cNvPr id="6146" name="Rectangle 2"/>
          <p:cNvSpPr>
            <a:spLocks noGrp="1" noRot="1" noChangeAspect="1" noChangeArrowheads="1" noTextEdit="1"/>
          </p:cNvSpPr>
          <p:nvPr>
            <p:ph type="sldImg"/>
          </p:nvPr>
        </p:nvSpPr>
        <p:spPr>
          <a:xfrm>
            <a:off x="1143000" y="685800"/>
            <a:ext cx="4572000" cy="3429000"/>
          </a:xfrm>
          <a:ln/>
        </p:spPr>
      </p:sp>
      <p:sp>
        <p:nvSpPr>
          <p:cNvPr id="6147" name="Rectangle 3"/>
          <p:cNvSpPr>
            <a:spLocks noGrp="1" noChangeArrowheads="1"/>
          </p:cNvSpPr>
          <p:nvPr>
            <p:ph type="body" idx="1"/>
          </p:nvPr>
        </p:nvSpPr>
        <p:spPr/>
        <p:txBody>
          <a:bodyPr/>
          <a:lstStyle/>
          <a:p>
            <a:endParaRPr lang="cs-CZ"/>
          </a:p>
        </p:txBody>
      </p:sp>
    </p:spTree>
    <p:extLst>
      <p:ext uri="{BB962C8B-B14F-4D97-AF65-F5344CB8AC3E}">
        <p14:creationId xmlns:p14="http://schemas.microsoft.com/office/powerpoint/2010/main" val="33972621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8687C28-FBFC-4428-8277-BB844EFF9AB1}" type="slidenum">
              <a:rPr lang="cs-CZ"/>
              <a:pPr/>
              <a:t>12</a:t>
            </a:fld>
            <a:endParaRPr lang="cs-CZ"/>
          </a:p>
        </p:txBody>
      </p:sp>
      <p:sp>
        <p:nvSpPr>
          <p:cNvPr id="35842" name="Rectangle 2"/>
          <p:cNvSpPr>
            <a:spLocks noGrp="1" noRot="1" noChangeAspect="1" noChangeArrowheads="1" noTextEdit="1"/>
          </p:cNvSpPr>
          <p:nvPr>
            <p:ph type="sldImg"/>
          </p:nvPr>
        </p:nvSpPr>
        <p:spPr>
          <a:xfrm>
            <a:off x="1143000" y="685800"/>
            <a:ext cx="4572000" cy="3429000"/>
          </a:xfrm>
          <a:ln/>
        </p:spPr>
      </p:sp>
      <p:sp>
        <p:nvSpPr>
          <p:cNvPr id="35843" name="Rectangle 3"/>
          <p:cNvSpPr>
            <a:spLocks noGrp="1" noChangeArrowheads="1"/>
          </p:cNvSpPr>
          <p:nvPr>
            <p:ph type="body" idx="1"/>
          </p:nvPr>
        </p:nvSpPr>
        <p:spPr/>
        <p:txBody>
          <a:bodyPr/>
          <a:lstStyle/>
          <a:p>
            <a:r>
              <a:rPr lang="cs-CZ"/>
              <a:t>U starších magnetooptických mechanik se zápis prováděl ve třech fázích – nejprve byla daná část disku (sektor, stopa, celý disk) přemazána kombinací laserového paprsku a zápisové hlavy, která neměnila polaritu magnetického pole – do všech míst se zapsaly nulové bity (u některých mechanik se v této fázi zápisová hlava nepoužívala, pouze se datová vrstva laserem na chvíli převedla na paramagnetickou látku, čímž se původní informace ztratila). Ve druhém kroku byl prováděn vlastní zápis, při němž se otáčela polarita magnetického pole zápisové hlavy v těch místech, kde bylo zapotřebí zapsat bit s hodnotou 1. Třetí fáze spočívala ve verifikaci zapsaných dat. Výsledkem rozfázování zápisu byl nemilý fakt, že zápis dat byl cca 3× pomalejší, než jejich opětovné přečtení (při zachování stejných otáček při čtení i zápisu). Moderní mechaniky však dokáží díky technologii </a:t>
            </a:r>
            <a:r>
              <a:rPr lang="cs-CZ" i="1"/>
              <a:t>Direct Overwrite</a:t>
            </a:r>
            <a:r>
              <a:rPr lang="cs-CZ"/>
              <a:t> první a druhou fázi sloučit, přičemž třetí fáze nemusí být prováděna, podobně jako nemusí být prováděna verifikace při zápisu dat na pevný disk či CD. </a:t>
            </a:r>
          </a:p>
        </p:txBody>
      </p:sp>
    </p:spTree>
    <p:extLst>
      <p:ext uri="{BB962C8B-B14F-4D97-AF65-F5344CB8AC3E}">
        <p14:creationId xmlns:p14="http://schemas.microsoft.com/office/powerpoint/2010/main" val="3772947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8CD2B67-5658-43A1-B93D-3D95017E8B02}" type="slidenum">
              <a:rPr lang="cs-CZ"/>
              <a:pPr/>
              <a:t>13</a:t>
            </a:fld>
            <a:endParaRPr lang="cs-CZ"/>
          </a:p>
        </p:txBody>
      </p:sp>
      <p:sp>
        <p:nvSpPr>
          <p:cNvPr id="37890" name="Rectangle 2"/>
          <p:cNvSpPr>
            <a:spLocks noGrp="1" noRot="1" noChangeAspect="1" noChangeArrowheads="1" noTextEdit="1"/>
          </p:cNvSpPr>
          <p:nvPr>
            <p:ph type="sldImg"/>
          </p:nvPr>
        </p:nvSpPr>
        <p:spPr>
          <a:xfrm>
            <a:off x="1143000" y="685800"/>
            <a:ext cx="4572000" cy="3429000"/>
          </a:xfrm>
          <a:ln/>
        </p:spPr>
      </p:sp>
      <p:sp>
        <p:nvSpPr>
          <p:cNvPr id="37891" name="Rectangle 3"/>
          <p:cNvSpPr>
            <a:spLocks noGrp="1" noChangeArrowheads="1"/>
          </p:cNvSpPr>
          <p:nvPr>
            <p:ph type="body" idx="1"/>
          </p:nvPr>
        </p:nvSpPr>
        <p:spPr/>
        <p:txBody>
          <a:bodyPr/>
          <a:lstStyle/>
          <a:p>
            <a:r>
              <a:rPr lang="cs-CZ"/>
              <a:t>Kerrův jev – materiál extra</a:t>
            </a:r>
          </a:p>
          <a:p>
            <a:r>
              <a:rPr lang="cs-CZ"/>
              <a:t>Polarizační filtr – materiál extra</a:t>
            </a:r>
          </a:p>
          <a:p>
            <a:endParaRPr lang="cs-CZ"/>
          </a:p>
        </p:txBody>
      </p:sp>
    </p:spTree>
    <p:extLst>
      <p:ext uri="{BB962C8B-B14F-4D97-AF65-F5344CB8AC3E}">
        <p14:creationId xmlns:p14="http://schemas.microsoft.com/office/powerpoint/2010/main" val="3499999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47F42E5-5505-4C0B-89B8-80AF9FA419E6}" type="slidenum">
              <a:rPr lang="cs-CZ"/>
              <a:pPr/>
              <a:t>14</a:t>
            </a:fld>
            <a:endParaRPr lang="cs-CZ"/>
          </a:p>
        </p:txBody>
      </p:sp>
      <p:sp>
        <p:nvSpPr>
          <p:cNvPr id="44034" name="Rectangle 2"/>
          <p:cNvSpPr>
            <a:spLocks noGrp="1" noRot="1" noChangeAspect="1" noChangeArrowheads="1" noTextEdit="1"/>
          </p:cNvSpPr>
          <p:nvPr>
            <p:ph type="sldImg"/>
          </p:nvPr>
        </p:nvSpPr>
        <p:spPr>
          <a:xfrm>
            <a:off x="1143000" y="685800"/>
            <a:ext cx="4572000" cy="3429000"/>
          </a:xfrm>
          <a:ln/>
        </p:spPr>
      </p:sp>
      <p:sp>
        <p:nvSpPr>
          <p:cNvPr id="44035" name="Rectangle 3"/>
          <p:cNvSpPr>
            <a:spLocks noGrp="1" noChangeArrowheads="1"/>
          </p:cNvSpPr>
          <p:nvPr>
            <p:ph type="body" idx="1"/>
          </p:nvPr>
        </p:nvSpPr>
        <p:spPr/>
        <p:txBody>
          <a:bodyPr/>
          <a:lstStyle/>
          <a:p>
            <a:r>
              <a:rPr lang="cs-CZ"/>
              <a:t>Zajímavé je, že bývá dodržena zpětná kompatibilita, tj. mechanika určená pro média s kapacitou například 2,6 GB dokáže přečíst i disky s menší kapacitou (to je velmi ceněná vlastnost, vždyť první disky s kapacitou 128 MB byly vyrobeny v roce 1991, takže podle údajů výrobců by měly být čitelné až do roku 2021).</a:t>
            </a:r>
          </a:p>
        </p:txBody>
      </p:sp>
    </p:spTree>
    <p:extLst>
      <p:ext uri="{BB962C8B-B14F-4D97-AF65-F5344CB8AC3E}">
        <p14:creationId xmlns:p14="http://schemas.microsoft.com/office/powerpoint/2010/main" val="23882633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D3CB2E5-71EB-4C02-978E-C7862AD6C43F}" type="slidenum">
              <a:rPr lang="cs-CZ"/>
              <a:pPr/>
              <a:t>16</a:t>
            </a:fld>
            <a:endParaRPr lang="cs-CZ"/>
          </a:p>
        </p:txBody>
      </p:sp>
      <p:sp>
        <p:nvSpPr>
          <p:cNvPr id="52226" name="Rectangle 2"/>
          <p:cNvSpPr>
            <a:spLocks noGrp="1" noRot="1" noChangeAspect="1" noChangeArrowheads="1" noTextEdit="1"/>
          </p:cNvSpPr>
          <p:nvPr>
            <p:ph type="sldImg"/>
          </p:nvPr>
        </p:nvSpPr>
        <p:spPr>
          <a:xfrm>
            <a:off x="1143000" y="685800"/>
            <a:ext cx="4572000" cy="3429000"/>
          </a:xfrm>
          <a:ln/>
        </p:spPr>
      </p:sp>
      <p:sp>
        <p:nvSpPr>
          <p:cNvPr id="52227" name="Rectangle 3"/>
          <p:cNvSpPr>
            <a:spLocks noGrp="1" noChangeArrowheads="1"/>
          </p:cNvSpPr>
          <p:nvPr>
            <p:ph type="body" idx="1"/>
          </p:nvPr>
        </p:nvSpPr>
        <p:spPr/>
        <p:txBody>
          <a:bodyPr/>
          <a:lstStyle/>
          <a:p>
            <a:endParaRPr lang="cs-CZ"/>
          </a:p>
        </p:txBody>
      </p:sp>
    </p:spTree>
    <p:extLst>
      <p:ext uri="{BB962C8B-B14F-4D97-AF65-F5344CB8AC3E}">
        <p14:creationId xmlns:p14="http://schemas.microsoft.com/office/powerpoint/2010/main" val="32904046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001E4E5-2767-422D-ACED-FE1402FD7990}" type="slidenum">
              <a:rPr lang="cs-CZ"/>
              <a:pPr/>
              <a:t>17</a:t>
            </a:fld>
            <a:endParaRPr lang="cs-CZ"/>
          </a:p>
        </p:txBody>
      </p:sp>
      <p:sp>
        <p:nvSpPr>
          <p:cNvPr id="54274" name="Rectangle 2"/>
          <p:cNvSpPr>
            <a:spLocks noGrp="1" noRot="1" noChangeAspect="1" noChangeArrowheads="1" noTextEdit="1"/>
          </p:cNvSpPr>
          <p:nvPr>
            <p:ph type="sldImg"/>
          </p:nvPr>
        </p:nvSpPr>
        <p:spPr>
          <a:xfrm>
            <a:off x="1143000" y="685800"/>
            <a:ext cx="4572000" cy="3429000"/>
          </a:xfrm>
          <a:ln/>
        </p:spPr>
      </p:sp>
      <p:sp>
        <p:nvSpPr>
          <p:cNvPr id="54275" name="Rectangle 3"/>
          <p:cNvSpPr>
            <a:spLocks noGrp="1" noChangeArrowheads="1"/>
          </p:cNvSpPr>
          <p:nvPr>
            <p:ph type="body" idx="1"/>
          </p:nvPr>
        </p:nvSpPr>
        <p:spPr/>
        <p:txBody>
          <a:bodyPr/>
          <a:lstStyle/>
          <a:p>
            <a:endParaRPr lang="cs-CZ"/>
          </a:p>
        </p:txBody>
      </p:sp>
    </p:spTree>
    <p:extLst>
      <p:ext uri="{BB962C8B-B14F-4D97-AF65-F5344CB8AC3E}">
        <p14:creationId xmlns:p14="http://schemas.microsoft.com/office/powerpoint/2010/main" val="2957661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BFAC7A3-787A-4D70-8C62-930873C89168}" type="slidenum">
              <a:rPr lang="cs-CZ"/>
              <a:pPr/>
              <a:t>18</a:t>
            </a:fld>
            <a:endParaRPr lang="cs-CZ"/>
          </a:p>
        </p:txBody>
      </p:sp>
      <p:sp>
        <p:nvSpPr>
          <p:cNvPr id="58370" name="Rectangle 2"/>
          <p:cNvSpPr>
            <a:spLocks noGrp="1" noRot="1" noChangeAspect="1" noChangeArrowheads="1" noTextEdit="1"/>
          </p:cNvSpPr>
          <p:nvPr>
            <p:ph type="sldImg"/>
          </p:nvPr>
        </p:nvSpPr>
        <p:spPr>
          <a:xfrm>
            <a:off x="1143000" y="685800"/>
            <a:ext cx="4572000" cy="3429000"/>
          </a:xfrm>
          <a:ln/>
        </p:spPr>
      </p:sp>
      <p:sp>
        <p:nvSpPr>
          <p:cNvPr id="58371" name="Rectangle 3"/>
          <p:cNvSpPr>
            <a:spLocks noGrp="1" noChangeArrowheads="1"/>
          </p:cNvSpPr>
          <p:nvPr>
            <p:ph type="body" idx="1"/>
          </p:nvPr>
        </p:nvSpPr>
        <p:spPr/>
        <p:txBody>
          <a:bodyPr/>
          <a:lstStyle/>
          <a:p>
            <a:endParaRPr lang="cs-CZ"/>
          </a:p>
        </p:txBody>
      </p:sp>
    </p:spTree>
    <p:extLst>
      <p:ext uri="{BB962C8B-B14F-4D97-AF65-F5344CB8AC3E}">
        <p14:creationId xmlns:p14="http://schemas.microsoft.com/office/powerpoint/2010/main" val="33494709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0AA71E2-13FA-4576-93A6-34A1853DE6F2}" type="slidenum">
              <a:rPr lang="cs-CZ"/>
              <a:pPr/>
              <a:t>19</a:t>
            </a:fld>
            <a:endParaRPr lang="cs-CZ"/>
          </a:p>
        </p:txBody>
      </p:sp>
      <p:sp>
        <p:nvSpPr>
          <p:cNvPr id="62466" name="Rectangle 2"/>
          <p:cNvSpPr>
            <a:spLocks noGrp="1" noRot="1" noChangeAspect="1" noChangeArrowheads="1" noTextEdit="1"/>
          </p:cNvSpPr>
          <p:nvPr>
            <p:ph type="sldImg"/>
          </p:nvPr>
        </p:nvSpPr>
        <p:spPr>
          <a:xfrm>
            <a:off x="1143000" y="685800"/>
            <a:ext cx="4572000" cy="3429000"/>
          </a:xfrm>
          <a:ln/>
        </p:spPr>
      </p:sp>
      <p:sp>
        <p:nvSpPr>
          <p:cNvPr id="62467" name="Rectangle 3"/>
          <p:cNvSpPr>
            <a:spLocks noGrp="1" noChangeArrowheads="1"/>
          </p:cNvSpPr>
          <p:nvPr>
            <p:ph type="body" idx="1"/>
          </p:nvPr>
        </p:nvSpPr>
        <p:spPr/>
        <p:txBody>
          <a:bodyPr/>
          <a:lstStyle/>
          <a:p>
            <a:endParaRPr lang="cs-CZ"/>
          </a:p>
        </p:txBody>
      </p:sp>
    </p:spTree>
    <p:extLst>
      <p:ext uri="{BB962C8B-B14F-4D97-AF65-F5344CB8AC3E}">
        <p14:creationId xmlns:p14="http://schemas.microsoft.com/office/powerpoint/2010/main" val="21196463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80F3341-FAFE-4FD8-B69E-6BDAC9056CFD}" type="slidenum">
              <a:rPr lang="cs-CZ"/>
              <a:pPr/>
              <a:t>20</a:t>
            </a:fld>
            <a:endParaRPr lang="cs-CZ"/>
          </a:p>
        </p:txBody>
      </p:sp>
      <p:sp>
        <p:nvSpPr>
          <p:cNvPr id="66562" name="Rectangle 2"/>
          <p:cNvSpPr>
            <a:spLocks noGrp="1" noRot="1" noChangeAspect="1" noChangeArrowheads="1" noTextEdit="1"/>
          </p:cNvSpPr>
          <p:nvPr>
            <p:ph type="sldImg"/>
          </p:nvPr>
        </p:nvSpPr>
        <p:spPr>
          <a:xfrm>
            <a:off x="1143000" y="685800"/>
            <a:ext cx="4572000" cy="3429000"/>
          </a:xfrm>
          <a:ln/>
        </p:spPr>
      </p:sp>
      <p:sp>
        <p:nvSpPr>
          <p:cNvPr id="66563" name="Rectangle 3"/>
          <p:cNvSpPr>
            <a:spLocks noGrp="1" noChangeArrowheads="1"/>
          </p:cNvSpPr>
          <p:nvPr>
            <p:ph type="body" idx="1"/>
          </p:nvPr>
        </p:nvSpPr>
        <p:spPr/>
        <p:txBody>
          <a:bodyPr/>
          <a:lstStyle/>
          <a:p>
            <a:endParaRPr lang="cs-CZ"/>
          </a:p>
        </p:txBody>
      </p:sp>
    </p:spTree>
    <p:extLst>
      <p:ext uri="{BB962C8B-B14F-4D97-AF65-F5344CB8AC3E}">
        <p14:creationId xmlns:p14="http://schemas.microsoft.com/office/powerpoint/2010/main" val="42664063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2FCE982-ADC1-4E98-ACDC-20685ABB8727}" type="slidenum">
              <a:rPr lang="cs-CZ"/>
              <a:pPr/>
              <a:t>21</a:t>
            </a:fld>
            <a:endParaRPr lang="cs-CZ"/>
          </a:p>
        </p:txBody>
      </p:sp>
      <p:sp>
        <p:nvSpPr>
          <p:cNvPr id="72706" name="Rectangle 2"/>
          <p:cNvSpPr>
            <a:spLocks noGrp="1" noRot="1" noChangeAspect="1" noChangeArrowheads="1" noTextEdit="1"/>
          </p:cNvSpPr>
          <p:nvPr>
            <p:ph type="sldImg"/>
          </p:nvPr>
        </p:nvSpPr>
        <p:spPr>
          <a:xfrm>
            <a:off x="1143000" y="685800"/>
            <a:ext cx="4572000" cy="3429000"/>
          </a:xfrm>
          <a:ln/>
        </p:spPr>
      </p:sp>
      <p:sp>
        <p:nvSpPr>
          <p:cNvPr id="72707" name="Rectangle 3"/>
          <p:cNvSpPr>
            <a:spLocks noGrp="1" noChangeArrowheads="1"/>
          </p:cNvSpPr>
          <p:nvPr>
            <p:ph type="body" idx="1"/>
          </p:nvPr>
        </p:nvSpPr>
        <p:spPr/>
        <p:txBody>
          <a:bodyPr/>
          <a:lstStyle/>
          <a:p>
            <a:endParaRPr lang="cs-CZ"/>
          </a:p>
        </p:txBody>
      </p:sp>
    </p:spTree>
    <p:extLst>
      <p:ext uri="{BB962C8B-B14F-4D97-AF65-F5344CB8AC3E}">
        <p14:creationId xmlns:p14="http://schemas.microsoft.com/office/powerpoint/2010/main" val="1465010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F666F3F-1320-4E6C-AA14-5F59FF205331}" type="slidenum">
              <a:rPr lang="cs-CZ"/>
              <a:pPr/>
              <a:t>22</a:t>
            </a:fld>
            <a:endParaRPr lang="cs-CZ"/>
          </a:p>
        </p:txBody>
      </p:sp>
      <p:sp>
        <p:nvSpPr>
          <p:cNvPr id="76802" name="Rectangle 2"/>
          <p:cNvSpPr>
            <a:spLocks noGrp="1" noRot="1" noChangeAspect="1" noChangeArrowheads="1" noTextEdit="1"/>
          </p:cNvSpPr>
          <p:nvPr>
            <p:ph type="sldImg"/>
          </p:nvPr>
        </p:nvSpPr>
        <p:spPr>
          <a:xfrm>
            <a:off x="1143000" y="685800"/>
            <a:ext cx="4572000" cy="3429000"/>
          </a:xfrm>
          <a:ln/>
        </p:spPr>
      </p:sp>
      <p:sp>
        <p:nvSpPr>
          <p:cNvPr id="76803" name="Rectangle 3"/>
          <p:cNvSpPr>
            <a:spLocks noGrp="1" noChangeArrowheads="1"/>
          </p:cNvSpPr>
          <p:nvPr>
            <p:ph type="body" idx="1"/>
          </p:nvPr>
        </p:nvSpPr>
        <p:spPr/>
        <p:txBody>
          <a:bodyPr/>
          <a:lstStyle/>
          <a:p>
            <a:r>
              <a:rPr lang="cs-CZ"/>
              <a:t>Výpočet je jednoduchý: 1411200 bitů za sekundu odpovídá 176400 bytům za sekundu. Toto číslo podělíme délkou sektoru CD-DA, což je 2336 bytů a vynásobíme délkou „zabezpečeného“ sektoru CD-ROM, což je 2048 bytů – výsledkem je 154652 bytů za sekundu. Rychlost přenosu se v případě CD-ROM postupně zvyšovala a současně se přestaly měnit otáčky disku v závislosti na poloze laseru – zatímco u zvukových CD je požadován konstantní datový tok, u datových disků je naopak žádoucí přenášet data co nejrychleji, k čemuž neustálé změny rychlosti (při náhodném přesunu laseru) nevedou, neboť samotný disk má po roztočení na velké otáčky značnou setrvačnost a není možné čekat na ustálení otáček.</a:t>
            </a:r>
          </a:p>
        </p:txBody>
      </p:sp>
    </p:spTree>
    <p:extLst>
      <p:ext uri="{BB962C8B-B14F-4D97-AF65-F5344CB8AC3E}">
        <p14:creationId xmlns:p14="http://schemas.microsoft.com/office/powerpoint/2010/main" val="8013553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FCCEE80-D79B-4A3E-8A55-C1F9065650CB}" type="slidenum">
              <a:rPr lang="cs-CZ"/>
              <a:pPr/>
              <a:t>3</a:t>
            </a:fld>
            <a:endParaRPr lang="cs-CZ"/>
          </a:p>
        </p:txBody>
      </p:sp>
      <p:sp>
        <p:nvSpPr>
          <p:cNvPr id="9218" name="Rectangle 2"/>
          <p:cNvSpPr>
            <a:spLocks noGrp="1" noRot="1" noChangeAspect="1" noChangeArrowheads="1" noTextEdit="1"/>
          </p:cNvSpPr>
          <p:nvPr>
            <p:ph type="sldImg"/>
          </p:nvPr>
        </p:nvSpPr>
        <p:spPr>
          <a:xfrm>
            <a:off x="1143000" y="685800"/>
            <a:ext cx="4572000" cy="3429000"/>
          </a:xfrm>
          <a:ln/>
        </p:spPr>
      </p:sp>
      <p:sp>
        <p:nvSpPr>
          <p:cNvPr id="9219" name="Rectangle 3"/>
          <p:cNvSpPr>
            <a:spLocks noGrp="1" noChangeArrowheads="1"/>
          </p:cNvSpPr>
          <p:nvPr>
            <p:ph type="body" idx="1"/>
          </p:nvPr>
        </p:nvSpPr>
        <p:spPr/>
        <p:txBody>
          <a:bodyPr/>
          <a:lstStyle/>
          <a:p>
            <a:endParaRPr lang="cs-CZ"/>
          </a:p>
        </p:txBody>
      </p:sp>
    </p:spTree>
    <p:extLst>
      <p:ext uri="{BB962C8B-B14F-4D97-AF65-F5344CB8AC3E}">
        <p14:creationId xmlns:p14="http://schemas.microsoft.com/office/powerpoint/2010/main" val="31246062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A9CC789-6635-4AD4-A17E-F42490156C95}" type="slidenum">
              <a:rPr lang="cs-CZ"/>
              <a:pPr/>
              <a:t>23</a:t>
            </a:fld>
            <a:endParaRPr lang="cs-CZ"/>
          </a:p>
        </p:txBody>
      </p:sp>
      <p:sp>
        <p:nvSpPr>
          <p:cNvPr id="78850" name="Rectangle 2"/>
          <p:cNvSpPr>
            <a:spLocks noGrp="1" noRot="1" noChangeAspect="1" noChangeArrowheads="1" noTextEdit="1"/>
          </p:cNvSpPr>
          <p:nvPr>
            <p:ph type="sldImg"/>
          </p:nvPr>
        </p:nvSpPr>
        <p:spPr>
          <a:xfrm>
            <a:off x="1143000" y="685800"/>
            <a:ext cx="4572000" cy="3429000"/>
          </a:xfrm>
          <a:ln/>
        </p:spPr>
      </p:sp>
      <p:sp>
        <p:nvSpPr>
          <p:cNvPr id="78851" name="Rectangle 3"/>
          <p:cNvSpPr>
            <a:spLocks noGrp="1" noChangeArrowheads="1"/>
          </p:cNvSpPr>
          <p:nvPr>
            <p:ph type="body" idx="1"/>
          </p:nvPr>
        </p:nvSpPr>
        <p:spPr/>
        <p:txBody>
          <a:bodyPr/>
          <a:lstStyle/>
          <a:p>
            <a:endParaRPr lang="cs-CZ"/>
          </a:p>
        </p:txBody>
      </p:sp>
    </p:spTree>
    <p:extLst>
      <p:ext uri="{BB962C8B-B14F-4D97-AF65-F5344CB8AC3E}">
        <p14:creationId xmlns:p14="http://schemas.microsoft.com/office/powerpoint/2010/main" val="71230876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9CD61B8-7B12-4A86-BC95-D73F074221DA}" type="slidenum">
              <a:rPr lang="cs-CZ"/>
              <a:pPr/>
              <a:t>24</a:t>
            </a:fld>
            <a:endParaRPr lang="cs-CZ" dirty="0"/>
          </a:p>
        </p:txBody>
      </p:sp>
      <p:sp>
        <p:nvSpPr>
          <p:cNvPr id="89090" name="Rectangle 2"/>
          <p:cNvSpPr>
            <a:spLocks noGrp="1" noRot="1" noChangeAspect="1" noChangeArrowheads="1" noTextEdit="1"/>
          </p:cNvSpPr>
          <p:nvPr>
            <p:ph type="sldImg"/>
          </p:nvPr>
        </p:nvSpPr>
        <p:spPr>
          <a:xfrm>
            <a:off x="1143000" y="685800"/>
            <a:ext cx="4572000" cy="3429000"/>
          </a:xfrm>
          <a:ln/>
        </p:spPr>
      </p:sp>
      <p:sp>
        <p:nvSpPr>
          <p:cNvPr id="89091" name="Rectangle 3"/>
          <p:cNvSpPr>
            <a:spLocks noGrp="1" noChangeArrowheads="1"/>
          </p:cNvSpPr>
          <p:nvPr>
            <p:ph type="body" idx="1"/>
          </p:nvPr>
        </p:nvSpPr>
        <p:spPr/>
        <p:txBody>
          <a:bodyPr/>
          <a:lstStyle/>
          <a:p>
            <a:endParaRPr lang="cs-CZ" dirty="0"/>
          </a:p>
        </p:txBody>
      </p:sp>
    </p:spTree>
    <p:extLst>
      <p:ext uri="{BB962C8B-B14F-4D97-AF65-F5344CB8AC3E}">
        <p14:creationId xmlns:p14="http://schemas.microsoft.com/office/powerpoint/2010/main" val="68000726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5C37700-AAD6-402F-AA9E-083F195702FE}" type="slidenum">
              <a:rPr lang="cs-CZ"/>
              <a:pPr/>
              <a:t>25</a:t>
            </a:fld>
            <a:endParaRPr lang="cs-CZ"/>
          </a:p>
        </p:txBody>
      </p:sp>
      <p:sp>
        <p:nvSpPr>
          <p:cNvPr id="97282" name="Rectangle 2"/>
          <p:cNvSpPr>
            <a:spLocks noGrp="1" noRot="1" noChangeAspect="1" noChangeArrowheads="1" noTextEdit="1"/>
          </p:cNvSpPr>
          <p:nvPr>
            <p:ph type="sldImg"/>
          </p:nvPr>
        </p:nvSpPr>
        <p:spPr>
          <a:xfrm>
            <a:off x="1143000" y="685800"/>
            <a:ext cx="4572000" cy="3429000"/>
          </a:xfrm>
          <a:ln/>
        </p:spPr>
      </p:sp>
      <p:sp>
        <p:nvSpPr>
          <p:cNvPr id="97283" name="Rectangle 3"/>
          <p:cNvSpPr>
            <a:spLocks noGrp="1" noChangeArrowheads="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cs-CZ" dirty="0"/>
              <a:t>Zatímco u lisovaného kompaktního disku je intenzita odraženého laserového paprsku určena přítomností nebo naopak nepřítomností pitu (prohlubně), je u CD-R místo prohlubní použita organická vrstva, ve které se na základě zapsaných informací střídají místa s vysokou a nízkou odrazivostí (přesněji řečeno místa, která laserový paprsek propustí až k reflexní vrstvě a místa, kde naopak dojde k jeho většímu utlumení).</a:t>
            </a:r>
          </a:p>
          <a:p>
            <a:endParaRPr lang="cs-CZ" dirty="0"/>
          </a:p>
        </p:txBody>
      </p:sp>
    </p:spTree>
    <p:extLst>
      <p:ext uri="{BB962C8B-B14F-4D97-AF65-F5344CB8AC3E}">
        <p14:creationId xmlns:p14="http://schemas.microsoft.com/office/powerpoint/2010/main" val="414098487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1D6A2EF-B2EC-4C84-974F-228D7F290C7E}" type="slidenum">
              <a:rPr lang="cs-CZ"/>
              <a:pPr/>
              <a:t>26</a:t>
            </a:fld>
            <a:endParaRPr lang="cs-CZ"/>
          </a:p>
        </p:txBody>
      </p:sp>
      <p:sp>
        <p:nvSpPr>
          <p:cNvPr id="101378" name="Rectangle 2"/>
          <p:cNvSpPr>
            <a:spLocks noGrp="1" noRot="1" noChangeAspect="1" noChangeArrowheads="1" noTextEdit="1"/>
          </p:cNvSpPr>
          <p:nvPr>
            <p:ph type="sldImg"/>
          </p:nvPr>
        </p:nvSpPr>
        <p:spPr>
          <a:xfrm>
            <a:off x="1143000" y="685800"/>
            <a:ext cx="4572000" cy="3429000"/>
          </a:xfrm>
          <a:ln/>
        </p:spPr>
      </p:sp>
      <p:sp>
        <p:nvSpPr>
          <p:cNvPr id="101379" name="Rectangle 3"/>
          <p:cNvSpPr>
            <a:spLocks noGrp="1" noChangeArrowheads="1"/>
          </p:cNvSpPr>
          <p:nvPr>
            <p:ph type="body" idx="1"/>
          </p:nvPr>
        </p:nvSpPr>
        <p:spPr/>
        <p:txBody>
          <a:bodyPr/>
          <a:lstStyle/>
          <a:p>
            <a:endParaRPr lang="cs-CZ"/>
          </a:p>
        </p:txBody>
      </p:sp>
    </p:spTree>
    <p:extLst>
      <p:ext uri="{BB962C8B-B14F-4D97-AF65-F5344CB8AC3E}">
        <p14:creationId xmlns:p14="http://schemas.microsoft.com/office/powerpoint/2010/main" val="125686183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0054C51-8D36-43EE-BEBD-C594E3505040}" type="slidenum">
              <a:rPr lang="cs-CZ"/>
              <a:pPr/>
              <a:t>27</a:t>
            </a:fld>
            <a:endParaRPr lang="cs-CZ"/>
          </a:p>
        </p:txBody>
      </p:sp>
      <p:sp>
        <p:nvSpPr>
          <p:cNvPr id="103426" name="Rectangle 2"/>
          <p:cNvSpPr>
            <a:spLocks noGrp="1" noRot="1" noChangeAspect="1" noChangeArrowheads="1" noTextEdit="1"/>
          </p:cNvSpPr>
          <p:nvPr>
            <p:ph type="sldImg"/>
          </p:nvPr>
        </p:nvSpPr>
        <p:spPr>
          <a:xfrm>
            <a:off x="1143000" y="685800"/>
            <a:ext cx="4572000" cy="3429000"/>
          </a:xfrm>
          <a:ln/>
        </p:spPr>
      </p:sp>
      <p:sp>
        <p:nvSpPr>
          <p:cNvPr id="103427" name="Rectangle 3"/>
          <p:cNvSpPr>
            <a:spLocks noGrp="1" noChangeArrowheads="1"/>
          </p:cNvSpPr>
          <p:nvPr>
            <p:ph type="body" idx="1"/>
          </p:nvPr>
        </p:nvSpPr>
        <p:spPr/>
        <p:txBody>
          <a:bodyPr/>
          <a:lstStyle/>
          <a:p>
            <a:endParaRPr lang="cs-CZ"/>
          </a:p>
        </p:txBody>
      </p:sp>
    </p:spTree>
    <p:extLst>
      <p:ext uri="{BB962C8B-B14F-4D97-AF65-F5344CB8AC3E}">
        <p14:creationId xmlns:p14="http://schemas.microsoft.com/office/powerpoint/2010/main" val="33055384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31DE46B-A8BF-463D-AE0C-9F020A84E2B8}" type="slidenum">
              <a:rPr lang="cs-CZ"/>
              <a:pPr/>
              <a:t>28</a:t>
            </a:fld>
            <a:endParaRPr lang="cs-CZ"/>
          </a:p>
        </p:txBody>
      </p:sp>
      <p:sp>
        <p:nvSpPr>
          <p:cNvPr id="148482" name="Rectangle 2"/>
          <p:cNvSpPr>
            <a:spLocks noGrp="1" noRot="1" noChangeAspect="1" noChangeArrowheads="1" noTextEdit="1"/>
          </p:cNvSpPr>
          <p:nvPr>
            <p:ph type="sldImg"/>
          </p:nvPr>
        </p:nvSpPr>
        <p:spPr>
          <a:xfrm>
            <a:off x="1143000" y="685800"/>
            <a:ext cx="4572000" cy="3429000"/>
          </a:xfrm>
          <a:ln/>
        </p:spPr>
      </p:sp>
      <p:sp>
        <p:nvSpPr>
          <p:cNvPr id="148483" name="Rectangle 3"/>
          <p:cNvSpPr>
            <a:spLocks noGrp="1" noChangeArrowheads="1"/>
          </p:cNvSpPr>
          <p:nvPr>
            <p:ph type="body" idx="1"/>
          </p:nvPr>
        </p:nvSpPr>
        <p:spPr/>
        <p:txBody>
          <a:bodyPr/>
          <a:lstStyle/>
          <a:p>
            <a:endParaRPr lang="cs-CZ"/>
          </a:p>
        </p:txBody>
      </p:sp>
    </p:spTree>
    <p:extLst>
      <p:ext uri="{BB962C8B-B14F-4D97-AF65-F5344CB8AC3E}">
        <p14:creationId xmlns:p14="http://schemas.microsoft.com/office/powerpoint/2010/main" val="333674136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2C3ACC8-D5E1-4927-86E6-C9F7F00801CF}" type="slidenum">
              <a:rPr lang="cs-CZ"/>
              <a:pPr/>
              <a:t>29</a:t>
            </a:fld>
            <a:endParaRPr lang="cs-CZ"/>
          </a:p>
        </p:txBody>
      </p:sp>
      <p:sp>
        <p:nvSpPr>
          <p:cNvPr id="152578" name="Rectangle 2"/>
          <p:cNvSpPr>
            <a:spLocks noGrp="1" noRot="1" noChangeAspect="1" noChangeArrowheads="1" noTextEdit="1"/>
          </p:cNvSpPr>
          <p:nvPr>
            <p:ph type="sldImg"/>
          </p:nvPr>
        </p:nvSpPr>
        <p:spPr>
          <a:xfrm>
            <a:off x="1143000" y="685800"/>
            <a:ext cx="4572000" cy="3429000"/>
          </a:xfrm>
          <a:ln/>
        </p:spPr>
      </p:sp>
      <p:sp>
        <p:nvSpPr>
          <p:cNvPr id="152579" name="Rectangle 3"/>
          <p:cNvSpPr>
            <a:spLocks noGrp="1" noChangeArrowheads="1"/>
          </p:cNvSpPr>
          <p:nvPr>
            <p:ph type="body" idx="1"/>
          </p:nvPr>
        </p:nvSpPr>
        <p:spPr/>
        <p:txBody>
          <a:bodyPr/>
          <a:lstStyle/>
          <a:p>
            <a:endParaRPr lang="cs-CZ"/>
          </a:p>
        </p:txBody>
      </p:sp>
    </p:spTree>
    <p:extLst>
      <p:ext uri="{BB962C8B-B14F-4D97-AF65-F5344CB8AC3E}">
        <p14:creationId xmlns:p14="http://schemas.microsoft.com/office/powerpoint/2010/main" val="20474676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72F81F-EFF7-49EF-A86E-71E3C79C2AA6}" type="slidenum">
              <a:rPr lang="cs-CZ"/>
              <a:pPr/>
              <a:t>30</a:t>
            </a:fld>
            <a:endParaRPr lang="cs-CZ"/>
          </a:p>
        </p:txBody>
      </p:sp>
      <p:sp>
        <p:nvSpPr>
          <p:cNvPr id="158722" name="Rectangle 2"/>
          <p:cNvSpPr>
            <a:spLocks noGrp="1" noRot="1" noChangeAspect="1" noChangeArrowheads="1" noTextEdit="1"/>
          </p:cNvSpPr>
          <p:nvPr>
            <p:ph type="sldImg"/>
          </p:nvPr>
        </p:nvSpPr>
        <p:spPr>
          <a:xfrm>
            <a:off x="1143000" y="685800"/>
            <a:ext cx="4572000" cy="3429000"/>
          </a:xfrm>
          <a:ln/>
        </p:spPr>
      </p:sp>
      <p:sp>
        <p:nvSpPr>
          <p:cNvPr id="158723" name="Rectangle 3"/>
          <p:cNvSpPr>
            <a:spLocks noGrp="1" noChangeArrowheads="1"/>
          </p:cNvSpPr>
          <p:nvPr>
            <p:ph type="body" idx="1"/>
          </p:nvPr>
        </p:nvSpPr>
        <p:spPr/>
        <p:txBody>
          <a:bodyPr/>
          <a:lstStyle/>
          <a:p>
            <a:r>
              <a:rPr lang="cs-CZ" dirty="0"/>
              <a:t>Po relativně dlouhých vyjednáváních (a po odmítnutí obou konkurenčních formátů významnými IT firmami, které celkem logicky požadovaly jediný standard) nakonec došlo k technologickému sloučení těchto systémů, takže se odvrátila hrozba pravděpodobně velmi nákladného konkurenčního boje, který by ostatně neprospěl ani koncovým zákazníkům. </a:t>
            </a:r>
          </a:p>
        </p:txBody>
      </p:sp>
    </p:spTree>
    <p:extLst>
      <p:ext uri="{BB962C8B-B14F-4D97-AF65-F5344CB8AC3E}">
        <p14:creationId xmlns:p14="http://schemas.microsoft.com/office/powerpoint/2010/main" val="29033573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FEB194B-97A9-4A47-BE11-7FFF1CDF7AD0}" type="slidenum">
              <a:rPr lang="cs-CZ"/>
              <a:pPr/>
              <a:t>31</a:t>
            </a:fld>
            <a:endParaRPr lang="cs-CZ"/>
          </a:p>
        </p:txBody>
      </p:sp>
      <p:sp>
        <p:nvSpPr>
          <p:cNvPr id="162818" name="Rectangle 2"/>
          <p:cNvSpPr>
            <a:spLocks noGrp="1" noRot="1" noChangeAspect="1" noChangeArrowheads="1" noTextEdit="1"/>
          </p:cNvSpPr>
          <p:nvPr>
            <p:ph type="sldImg"/>
          </p:nvPr>
        </p:nvSpPr>
        <p:spPr>
          <a:xfrm>
            <a:off x="1143000" y="685800"/>
            <a:ext cx="4572000" cy="3429000"/>
          </a:xfrm>
          <a:ln/>
        </p:spPr>
      </p:sp>
      <p:sp>
        <p:nvSpPr>
          <p:cNvPr id="162819" name="Rectangle 3"/>
          <p:cNvSpPr>
            <a:spLocks noGrp="1" noChangeArrowheads="1"/>
          </p:cNvSpPr>
          <p:nvPr>
            <p:ph type="body" idx="1"/>
          </p:nvPr>
        </p:nvSpPr>
        <p:spPr/>
        <p:txBody>
          <a:bodyPr/>
          <a:lstStyle/>
          <a:p>
            <a:endParaRPr lang="cs-CZ"/>
          </a:p>
        </p:txBody>
      </p:sp>
    </p:spTree>
    <p:extLst>
      <p:ext uri="{BB962C8B-B14F-4D97-AF65-F5344CB8AC3E}">
        <p14:creationId xmlns:p14="http://schemas.microsoft.com/office/powerpoint/2010/main" val="251250015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B395E46-2CD3-4ECE-A463-6721D070E19A}" type="slidenum">
              <a:rPr lang="cs-CZ"/>
              <a:pPr/>
              <a:t>32</a:t>
            </a:fld>
            <a:endParaRPr lang="cs-CZ"/>
          </a:p>
        </p:txBody>
      </p:sp>
      <p:sp>
        <p:nvSpPr>
          <p:cNvPr id="168962" name="Rectangle 2"/>
          <p:cNvSpPr>
            <a:spLocks noGrp="1" noRot="1" noChangeAspect="1" noChangeArrowheads="1" noTextEdit="1"/>
          </p:cNvSpPr>
          <p:nvPr>
            <p:ph type="sldImg"/>
          </p:nvPr>
        </p:nvSpPr>
        <p:spPr>
          <a:xfrm>
            <a:off x="1143000" y="685800"/>
            <a:ext cx="4572000" cy="3429000"/>
          </a:xfrm>
          <a:ln/>
        </p:spPr>
      </p:sp>
      <p:sp>
        <p:nvSpPr>
          <p:cNvPr id="168963" name="Rectangle 3"/>
          <p:cNvSpPr>
            <a:spLocks noGrp="1" noChangeArrowheads="1"/>
          </p:cNvSpPr>
          <p:nvPr>
            <p:ph type="body" idx="1"/>
          </p:nvPr>
        </p:nvSpPr>
        <p:spPr/>
        <p:txBody>
          <a:bodyPr/>
          <a:lstStyle/>
          <a:p>
            <a:endParaRPr lang="cs-CZ"/>
          </a:p>
        </p:txBody>
      </p:sp>
    </p:spTree>
    <p:extLst>
      <p:ext uri="{BB962C8B-B14F-4D97-AF65-F5344CB8AC3E}">
        <p14:creationId xmlns:p14="http://schemas.microsoft.com/office/powerpoint/2010/main" val="584005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287FF79-1D40-4CE7-8D0E-C3DAE85DB7F0}" type="slidenum">
              <a:rPr lang="cs-CZ"/>
              <a:pPr/>
              <a:t>4</a:t>
            </a:fld>
            <a:endParaRPr lang="cs-CZ"/>
          </a:p>
        </p:txBody>
      </p:sp>
      <p:sp>
        <p:nvSpPr>
          <p:cNvPr id="11266" name="Rectangle 2"/>
          <p:cNvSpPr>
            <a:spLocks noGrp="1" noRot="1" noChangeAspect="1" noChangeArrowheads="1" noTextEdit="1"/>
          </p:cNvSpPr>
          <p:nvPr>
            <p:ph type="sldImg"/>
          </p:nvPr>
        </p:nvSpPr>
        <p:spPr>
          <a:xfrm>
            <a:off x="1143000" y="685800"/>
            <a:ext cx="4572000" cy="3429000"/>
          </a:xfrm>
          <a:ln/>
        </p:spPr>
      </p:sp>
      <p:sp>
        <p:nvSpPr>
          <p:cNvPr id="11267" name="Rectangle 3"/>
          <p:cNvSpPr>
            <a:spLocks noGrp="1" noChangeArrowheads="1"/>
          </p:cNvSpPr>
          <p:nvPr>
            <p:ph type="body" idx="1"/>
          </p:nvPr>
        </p:nvSpPr>
        <p:spPr/>
        <p:txBody>
          <a:bodyPr/>
          <a:lstStyle/>
          <a:p>
            <a:endParaRPr lang="cs-CZ"/>
          </a:p>
        </p:txBody>
      </p:sp>
    </p:spTree>
    <p:extLst>
      <p:ext uri="{BB962C8B-B14F-4D97-AF65-F5344CB8AC3E}">
        <p14:creationId xmlns:p14="http://schemas.microsoft.com/office/powerpoint/2010/main" val="51398074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DE727F6-3333-4FD5-AAD7-6C99FB558B2C}" type="slidenum">
              <a:rPr lang="cs-CZ"/>
              <a:pPr/>
              <a:t>33</a:t>
            </a:fld>
            <a:endParaRPr lang="cs-CZ"/>
          </a:p>
        </p:txBody>
      </p:sp>
      <p:sp>
        <p:nvSpPr>
          <p:cNvPr id="171010" name="Rectangle 2"/>
          <p:cNvSpPr>
            <a:spLocks noGrp="1" noRot="1" noChangeAspect="1" noChangeArrowheads="1" noTextEdit="1"/>
          </p:cNvSpPr>
          <p:nvPr>
            <p:ph type="sldImg"/>
          </p:nvPr>
        </p:nvSpPr>
        <p:spPr>
          <a:xfrm>
            <a:off x="1143000" y="685800"/>
            <a:ext cx="4572000" cy="3429000"/>
          </a:xfrm>
          <a:ln/>
        </p:spPr>
      </p:sp>
      <p:sp>
        <p:nvSpPr>
          <p:cNvPr id="171011" name="Rectangle 3"/>
          <p:cNvSpPr>
            <a:spLocks noGrp="1" noChangeArrowheads="1"/>
          </p:cNvSpPr>
          <p:nvPr>
            <p:ph type="body" idx="1"/>
          </p:nvPr>
        </p:nvSpPr>
        <p:spPr/>
        <p:txBody>
          <a:bodyPr/>
          <a:lstStyle/>
          <a:p>
            <a:r>
              <a:rPr lang="cs-CZ"/>
              <a:t>Tím pádem i menší nečistoty či škrábance mohou způsobit chyby při čtení. Většina médií DVD však používá jednostranný způsob záznamu, potom je druhá strana pro data nevyužita a může na ní být umístěn například potisk. </a:t>
            </a:r>
          </a:p>
          <a:p>
            <a:endParaRPr lang="cs-CZ"/>
          </a:p>
        </p:txBody>
      </p:sp>
    </p:spTree>
    <p:extLst>
      <p:ext uri="{BB962C8B-B14F-4D97-AF65-F5344CB8AC3E}">
        <p14:creationId xmlns:p14="http://schemas.microsoft.com/office/powerpoint/2010/main" val="324770747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79757F8-A1AC-4F62-B3A4-68B20EA83071}" type="slidenum">
              <a:rPr lang="cs-CZ"/>
              <a:pPr/>
              <a:t>34</a:t>
            </a:fld>
            <a:endParaRPr lang="cs-CZ"/>
          </a:p>
        </p:txBody>
      </p:sp>
      <p:sp>
        <p:nvSpPr>
          <p:cNvPr id="175106" name="Rectangle 2"/>
          <p:cNvSpPr>
            <a:spLocks noGrp="1" noRot="1" noChangeAspect="1" noChangeArrowheads="1" noTextEdit="1"/>
          </p:cNvSpPr>
          <p:nvPr>
            <p:ph type="sldImg"/>
          </p:nvPr>
        </p:nvSpPr>
        <p:spPr>
          <a:xfrm>
            <a:off x="1143000" y="685800"/>
            <a:ext cx="4572000" cy="3429000"/>
          </a:xfrm>
          <a:ln/>
        </p:spPr>
      </p:sp>
      <p:sp>
        <p:nvSpPr>
          <p:cNvPr id="175107" name="Rectangle 3"/>
          <p:cNvSpPr>
            <a:spLocks noGrp="1" noChangeArrowheads="1"/>
          </p:cNvSpPr>
          <p:nvPr>
            <p:ph type="body" idx="1"/>
          </p:nvPr>
        </p:nvSpPr>
        <p:spPr/>
        <p:txBody>
          <a:bodyPr/>
          <a:lstStyle/>
          <a:p>
            <a:endParaRPr lang="cs-CZ"/>
          </a:p>
        </p:txBody>
      </p:sp>
    </p:spTree>
    <p:extLst>
      <p:ext uri="{BB962C8B-B14F-4D97-AF65-F5344CB8AC3E}">
        <p14:creationId xmlns:p14="http://schemas.microsoft.com/office/powerpoint/2010/main" val="269374696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99244C0-E9A0-413C-81D1-46227B4B4749}" type="slidenum">
              <a:rPr lang="cs-CZ"/>
              <a:pPr/>
              <a:t>35</a:t>
            </a:fld>
            <a:endParaRPr lang="cs-CZ"/>
          </a:p>
        </p:txBody>
      </p:sp>
      <p:sp>
        <p:nvSpPr>
          <p:cNvPr id="177154" name="Rectangle 2"/>
          <p:cNvSpPr>
            <a:spLocks noGrp="1" noRot="1" noChangeAspect="1" noChangeArrowheads="1" noTextEdit="1"/>
          </p:cNvSpPr>
          <p:nvPr>
            <p:ph type="sldImg"/>
          </p:nvPr>
        </p:nvSpPr>
        <p:spPr>
          <a:xfrm>
            <a:off x="1143000" y="685800"/>
            <a:ext cx="4572000" cy="3429000"/>
          </a:xfrm>
          <a:ln/>
        </p:spPr>
      </p:sp>
      <p:sp>
        <p:nvSpPr>
          <p:cNvPr id="177155" name="Rectangle 3"/>
          <p:cNvSpPr>
            <a:spLocks noGrp="1" noChangeArrowheads="1"/>
          </p:cNvSpPr>
          <p:nvPr>
            <p:ph type="body" idx="1"/>
          </p:nvPr>
        </p:nvSpPr>
        <p:spPr/>
        <p:txBody>
          <a:bodyPr/>
          <a:lstStyle/>
          <a:p>
            <a:endParaRPr lang="cs-CZ"/>
          </a:p>
        </p:txBody>
      </p:sp>
    </p:spTree>
    <p:extLst>
      <p:ext uri="{BB962C8B-B14F-4D97-AF65-F5344CB8AC3E}">
        <p14:creationId xmlns:p14="http://schemas.microsoft.com/office/powerpoint/2010/main" val="387311918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65250CD-CCBE-4215-ABBA-A08CC42D7314}" type="slidenum">
              <a:rPr lang="cs-CZ"/>
              <a:pPr/>
              <a:t>36</a:t>
            </a:fld>
            <a:endParaRPr lang="cs-CZ"/>
          </a:p>
        </p:txBody>
      </p:sp>
      <p:sp>
        <p:nvSpPr>
          <p:cNvPr id="191490" name="Rectangle 2"/>
          <p:cNvSpPr>
            <a:spLocks noGrp="1" noRot="1" noChangeAspect="1" noChangeArrowheads="1" noTextEdit="1"/>
          </p:cNvSpPr>
          <p:nvPr>
            <p:ph type="sldImg"/>
          </p:nvPr>
        </p:nvSpPr>
        <p:spPr>
          <a:xfrm>
            <a:off x="1143000" y="685800"/>
            <a:ext cx="4572000" cy="3429000"/>
          </a:xfrm>
          <a:ln/>
        </p:spPr>
      </p:sp>
      <p:sp>
        <p:nvSpPr>
          <p:cNvPr id="191491" name="Rectangle 3"/>
          <p:cNvSpPr>
            <a:spLocks noGrp="1" noChangeArrowheads="1"/>
          </p:cNvSpPr>
          <p:nvPr>
            <p:ph type="body" idx="1"/>
          </p:nvPr>
        </p:nvSpPr>
        <p:spPr/>
        <p:txBody>
          <a:bodyPr/>
          <a:lstStyle/>
          <a:p>
            <a:endParaRPr lang="cs-CZ"/>
          </a:p>
        </p:txBody>
      </p:sp>
    </p:spTree>
    <p:extLst>
      <p:ext uri="{BB962C8B-B14F-4D97-AF65-F5344CB8AC3E}">
        <p14:creationId xmlns:p14="http://schemas.microsoft.com/office/powerpoint/2010/main" val="84441802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7616F11-F311-4895-BB3F-E8F58B12772A}" type="slidenum">
              <a:rPr lang="cs-CZ"/>
              <a:pPr/>
              <a:t>37</a:t>
            </a:fld>
            <a:endParaRPr lang="cs-CZ"/>
          </a:p>
        </p:txBody>
      </p:sp>
      <p:sp>
        <p:nvSpPr>
          <p:cNvPr id="201730" name="Rectangle 2"/>
          <p:cNvSpPr>
            <a:spLocks noGrp="1" noRot="1" noChangeAspect="1" noChangeArrowheads="1" noTextEdit="1"/>
          </p:cNvSpPr>
          <p:nvPr>
            <p:ph type="sldImg"/>
          </p:nvPr>
        </p:nvSpPr>
        <p:spPr>
          <a:xfrm>
            <a:off x="1143000" y="685800"/>
            <a:ext cx="4572000" cy="3429000"/>
          </a:xfrm>
          <a:ln/>
        </p:spPr>
      </p:sp>
      <p:sp>
        <p:nvSpPr>
          <p:cNvPr id="201731" name="Rectangle 3"/>
          <p:cNvSpPr>
            <a:spLocks noGrp="1" noChangeArrowheads="1"/>
          </p:cNvSpPr>
          <p:nvPr>
            <p:ph type="body" idx="1"/>
          </p:nvPr>
        </p:nvSpPr>
        <p:spPr/>
        <p:txBody>
          <a:bodyPr/>
          <a:lstStyle/>
          <a:p>
            <a:endParaRPr lang="cs-CZ"/>
          </a:p>
        </p:txBody>
      </p:sp>
    </p:spTree>
    <p:extLst>
      <p:ext uri="{BB962C8B-B14F-4D97-AF65-F5344CB8AC3E}">
        <p14:creationId xmlns:p14="http://schemas.microsoft.com/office/powerpoint/2010/main" val="334209595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63A6D38-8231-4994-A210-F9FF219858B0}" type="slidenum">
              <a:rPr lang="cs-CZ"/>
              <a:pPr/>
              <a:t>38</a:t>
            </a:fld>
            <a:endParaRPr lang="cs-CZ"/>
          </a:p>
        </p:txBody>
      </p:sp>
      <p:sp>
        <p:nvSpPr>
          <p:cNvPr id="209922" name="Rectangle 2"/>
          <p:cNvSpPr>
            <a:spLocks noGrp="1" noRot="1" noChangeAspect="1" noChangeArrowheads="1" noTextEdit="1"/>
          </p:cNvSpPr>
          <p:nvPr>
            <p:ph type="sldImg"/>
          </p:nvPr>
        </p:nvSpPr>
        <p:spPr>
          <a:xfrm>
            <a:off x="1143000" y="685800"/>
            <a:ext cx="4572000" cy="3429000"/>
          </a:xfrm>
          <a:ln/>
        </p:spPr>
      </p:sp>
      <p:sp>
        <p:nvSpPr>
          <p:cNvPr id="209923" name="Rectangle 3"/>
          <p:cNvSpPr>
            <a:spLocks noGrp="1" noChangeArrowheads="1"/>
          </p:cNvSpPr>
          <p:nvPr>
            <p:ph type="body" idx="1"/>
          </p:nvPr>
        </p:nvSpPr>
        <p:spPr/>
        <p:txBody>
          <a:bodyPr/>
          <a:lstStyle/>
          <a:p>
            <a:r>
              <a:rPr lang="cs-CZ"/>
              <a:t>Mnoho uživatelů si při pohledu na zmatky okolo "plusů" a "minusů", ke kterým se navíc přidává principielně zcela odlišný </a:t>
            </a:r>
            <a:r>
              <a:rPr lang="cs-CZ" i="1"/>
              <a:t>DVD-RAM</a:t>
            </a:r>
            <a:r>
              <a:rPr lang="cs-CZ"/>
              <a:t>, klade logickou otázku, proč vlastně musela vzniknout další technologie zapisovatelných a přepisovatelných </a:t>
            </a:r>
            <a:r>
              <a:rPr lang="cs-CZ" i="1"/>
              <a:t>DVD</a:t>
            </a:r>
            <a:r>
              <a:rPr lang="cs-CZ"/>
              <a:t>, která z jejich pohledu pouze vede k pochybením při výběru přehrávačů, vypalovaček, nákupu vlastních médií a také při distribuci vypálených médií. Skutečnost je totiž taková, že </a:t>
            </a:r>
            <a:r>
              <a:rPr lang="cs-CZ" i="1"/>
              <a:t>DVD+R(W)</a:t>
            </a:r>
            <a:r>
              <a:rPr lang="cs-CZ"/>
              <a:t> mají sice nepatrně větší odolnost proti chybám při zápisu, lépe pracují s méně kvalitními médii a současně také mají menší kapacitu (o cca 3000 dvoukilobytových sektorů, což je s ohledem na celkovou kapacitu médií naprosto minimální rozdíl), ovšem tyto technické detaily ke vzniku nového typu médií v žádném případě nevedly. </a:t>
            </a:r>
          </a:p>
          <a:p>
            <a:r>
              <a:rPr lang="cs-CZ"/>
              <a:t>Hlavní důvod tkví v tom, že původní licence na </a:t>
            </a:r>
            <a:r>
              <a:rPr lang="cs-CZ" i="1"/>
              <a:t>DVD-R</a:t>
            </a:r>
            <a:r>
              <a:rPr lang="cs-CZ"/>
              <a:t> a </a:t>
            </a:r>
            <a:r>
              <a:rPr lang="cs-CZ" i="1"/>
              <a:t>DVD-RW</a:t>
            </a:r>
            <a:r>
              <a:rPr lang="cs-CZ"/>
              <a:t> byly pro výrobce přehrávačů a mechanik poměrně nákladné, nehledě na to, že se muselo platit přímým konkurentům (taková platba je vlastně dvojnásobná). Právě z tohoto důvodu vznikla </a:t>
            </a:r>
            <a:r>
              <a:rPr lang="cs-CZ" i="1"/>
              <a:t>DVD+RW Alliance</a:t>
            </a:r>
            <a:r>
              <a:rPr lang="cs-CZ"/>
              <a:t> výše zmíněných firem, které vytvořily konkurenční technologii k </a:t>
            </a:r>
            <a:r>
              <a:rPr lang="cs-CZ" i="1"/>
              <a:t>DVD-R</a:t>
            </a:r>
            <a:r>
              <a:rPr lang="cs-CZ"/>
              <a:t> a </a:t>
            </a:r>
            <a:r>
              <a:rPr lang="cs-CZ" i="1"/>
              <a:t>DVD-RW</a:t>
            </a:r>
            <a:r>
              <a:rPr lang="cs-CZ"/>
              <a:t>. </a:t>
            </a:r>
          </a:p>
        </p:txBody>
      </p:sp>
    </p:spTree>
    <p:extLst>
      <p:ext uri="{BB962C8B-B14F-4D97-AF65-F5344CB8AC3E}">
        <p14:creationId xmlns:p14="http://schemas.microsoft.com/office/powerpoint/2010/main" val="321348426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17E9C4E-6900-49A3-82D6-7C2BE15E8693}" type="slidenum">
              <a:rPr lang="cs-CZ"/>
              <a:pPr/>
              <a:t>39</a:t>
            </a:fld>
            <a:endParaRPr lang="cs-CZ"/>
          </a:p>
        </p:txBody>
      </p:sp>
      <p:sp>
        <p:nvSpPr>
          <p:cNvPr id="224258" name="Rectangle 2"/>
          <p:cNvSpPr>
            <a:spLocks noGrp="1" noRot="1" noChangeAspect="1" noChangeArrowheads="1" noTextEdit="1"/>
          </p:cNvSpPr>
          <p:nvPr>
            <p:ph type="sldImg"/>
          </p:nvPr>
        </p:nvSpPr>
        <p:spPr>
          <a:xfrm>
            <a:off x="1143000" y="685800"/>
            <a:ext cx="4572000" cy="3429000"/>
          </a:xfrm>
          <a:ln/>
        </p:spPr>
      </p:sp>
      <p:sp>
        <p:nvSpPr>
          <p:cNvPr id="224259" name="Rectangle 3"/>
          <p:cNvSpPr>
            <a:spLocks noGrp="1" noChangeArrowheads="1"/>
          </p:cNvSpPr>
          <p:nvPr>
            <p:ph type="body" idx="1"/>
          </p:nvPr>
        </p:nvSpPr>
        <p:spPr/>
        <p:txBody>
          <a:bodyPr/>
          <a:lstStyle/>
          <a:p>
            <a:endParaRPr lang="cs-CZ"/>
          </a:p>
        </p:txBody>
      </p:sp>
    </p:spTree>
    <p:extLst>
      <p:ext uri="{BB962C8B-B14F-4D97-AF65-F5344CB8AC3E}">
        <p14:creationId xmlns:p14="http://schemas.microsoft.com/office/powerpoint/2010/main" val="72161096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779318B-1D7E-4735-9997-B3247C8F5084}" type="slidenum">
              <a:rPr lang="cs-CZ"/>
              <a:pPr/>
              <a:t>40</a:t>
            </a:fld>
            <a:endParaRPr lang="cs-CZ"/>
          </a:p>
        </p:txBody>
      </p:sp>
      <p:sp>
        <p:nvSpPr>
          <p:cNvPr id="220162" name="Rectangle 2"/>
          <p:cNvSpPr>
            <a:spLocks noGrp="1" noRot="1" noChangeAspect="1" noChangeArrowheads="1" noTextEdit="1"/>
          </p:cNvSpPr>
          <p:nvPr>
            <p:ph type="sldImg"/>
          </p:nvPr>
        </p:nvSpPr>
        <p:spPr>
          <a:xfrm>
            <a:off x="1143000" y="685800"/>
            <a:ext cx="4572000" cy="3429000"/>
          </a:xfrm>
          <a:ln/>
        </p:spPr>
      </p:sp>
      <p:sp>
        <p:nvSpPr>
          <p:cNvPr id="220163" name="Rectangle 3"/>
          <p:cNvSpPr>
            <a:spLocks noGrp="1" noChangeArrowheads="1"/>
          </p:cNvSpPr>
          <p:nvPr>
            <p:ph type="body" idx="1"/>
          </p:nvPr>
        </p:nvSpPr>
        <p:spPr/>
        <p:txBody>
          <a:bodyPr/>
          <a:lstStyle/>
          <a:p>
            <a:r>
              <a:rPr lang="cs-CZ"/>
              <a:t>Vědci i technici tuto závislost samozřejmě znali, takže jim bylo jasné, že optická paměťová média s vyšší kapacitou musí používat laserové diody, jejichž světlo se ve spektru posune směrem k vyšším frekvencím (od červené směrem k fialové barvě a možná až do oblasti ultrafialové). </a:t>
            </a:r>
          </a:p>
          <a:p>
            <a:endParaRPr lang="cs-CZ"/>
          </a:p>
        </p:txBody>
      </p:sp>
    </p:spTree>
    <p:extLst>
      <p:ext uri="{BB962C8B-B14F-4D97-AF65-F5344CB8AC3E}">
        <p14:creationId xmlns:p14="http://schemas.microsoft.com/office/powerpoint/2010/main" val="196623949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1D0F311-1D73-4455-A859-CE5E8C5D8561}" type="slidenum">
              <a:rPr lang="cs-CZ"/>
              <a:pPr/>
              <a:t>41</a:t>
            </a:fld>
            <a:endParaRPr lang="cs-CZ"/>
          </a:p>
        </p:txBody>
      </p:sp>
      <p:sp>
        <p:nvSpPr>
          <p:cNvPr id="226306" name="Rectangle 2"/>
          <p:cNvSpPr>
            <a:spLocks noGrp="1" noRot="1" noChangeAspect="1" noChangeArrowheads="1" noTextEdit="1"/>
          </p:cNvSpPr>
          <p:nvPr>
            <p:ph type="sldImg"/>
          </p:nvPr>
        </p:nvSpPr>
        <p:spPr>
          <a:xfrm>
            <a:off x="1143000" y="685800"/>
            <a:ext cx="4572000" cy="3429000"/>
          </a:xfrm>
          <a:ln/>
        </p:spPr>
      </p:sp>
      <p:sp>
        <p:nvSpPr>
          <p:cNvPr id="226307" name="Rectangle 3"/>
          <p:cNvSpPr>
            <a:spLocks noGrp="1" noChangeArrowheads="1"/>
          </p:cNvSpPr>
          <p:nvPr>
            <p:ph type="body" idx="1"/>
          </p:nvPr>
        </p:nvSpPr>
        <p:spPr/>
        <p:txBody>
          <a:bodyPr/>
          <a:lstStyle/>
          <a:p>
            <a:endParaRPr lang="cs-CZ"/>
          </a:p>
        </p:txBody>
      </p:sp>
    </p:spTree>
    <p:extLst>
      <p:ext uri="{BB962C8B-B14F-4D97-AF65-F5344CB8AC3E}">
        <p14:creationId xmlns:p14="http://schemas.microsoft.com/office/powerpoint/2010/main" val="55218221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161E251-1B52-4DDE-997C-303AD54C45B4}" type="slidenum">
              <a:rPr lang="cs-CZ"/>
              <a:pPr/>
              <a:t>42</a:t>
            </a:fld>
            <a:endParaRPr lang="cs-CZ"/>
          </a:p>
        </p:txBody>
      </p:sp>
      <p:sp>
        <p:nvSpPr>
          <p:cNvPr id="232450" name="Rectangle 2"/>
          <p:cNvSpPr>
            <a:spLocks noGrp="1" noRot="1" noChangeAspect="1" noChangeArrowheads="1" noTextEdit="1"/>
          </p:cNvSpPr>
          <p:nvPr>
            <p:ph type="sldImg"/>
          </p:nvPr>
        </p:nvSpPr>
        <p:spPr>
          <a:xfrm>
            <a:off x="1143000" y="685800"/>
            <a:ext cx="4572000" cy="3429000"/>
          </a:xfrm>
          <a:ln/>
        </p:spPr>
      </p:sp>
      <p:sp>
        <p:nvSpPr>
          <p:cNvPr id="232451" name="Rectangle 3"/>
          <p:cNvSpPr>
            <a:spLocks noGrp="1" noChangeArrowheads="1"/>
          </p:cNvSpPr>
          <p:nvPr>
            <p:ph type="body" idx="1"/>
          </p:nvPr>
        </p:nvSpPr>
        <p:spPr/>
        <p:txBody>
          <a:bodyPr/>
          <a:lstStyle/>
          <a:p>
            <a:endParaRPr lang="cs-CZ"/>
          </a:p>
        </p:txBody>
      </p:sp>
    </p:spTree>
    <p:extLst>
      <p:ext uri="{BB962C8B-B14F-4D97-AF65-F5344CB8AC3E}">
        <p14:creationId xmlns:p14="http://schemas.microsoft.com/office/powerpoint/2010/main" val="21263464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D12B5DA-F964-4160-912F-B6E5B320B24D}" type="slidenum">
              <a:rPr lang="cs-CZ"/>
              <a:pPr/>
              <a:t>5</a:t>
            </a:fld>
            <a:endParaRPr lang="cs-CZ"/>
          </a:p>
        </p:txBody>
      </p:sp>
      <p:sp>
        <p:nvSpPr>
          <p:cNvPr id="13314" name="Rectangle 2"/>
          <p:cNvSpPr>
            <a:spLocks noGrp="1" noRot="1" noChangeAspect="1" noChangeArrowheads="1" noTextEdit="1"/>
          </p:cNvSpPr>
          <p:nvPr>
            <p:ph type="sldImg"/>
          </p:nvPr>
        </p:nvSpPr>
        <p:spPr>
          <a:xfrm>
            <a:off x="1143000" y="685800"/>
            <a:ext cx="4572000" cy="3429000"/>
          </a:xfrm>
          <a:ln/>
        </p:spPr>
      </p:sp>
      <p:sp>
        <p:nvSpPr>
          <p:cNvPr id="13315" name="Rectangle 3"/>
          <p:cNvSpPr>
            <a:spLocks noGrp="1" noChangeArrowheads="1"/>
          </p:cNvSpPr>
          <p:nvPr>
            <p:ph type="body" idx="1"/>
          </p:nvPr>
        </p:nvSpPr>
        <p:spPr/>
        <p:txBody>
          <a:bodyPr/>
          <a:lstStyle/>
          <a:p>
            <a:endParaRPr lang="cs-CZ"/>
          </a:p>
        </p:txBody>
      </p:sp>
    </p:spTree>
    <p:extLst>
      <p:ext uri="{BB962C8B-B14F-4D97-AF65-F5344CB8AC3E}">
        <p14:creationId xmlns:p14="http://schemas.microsoft.com/office/powerpoint/2010/main" val="269414961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E042372-6F56-4B2F-8668-07E954034856}" type="slidenum">
              <a:rPr lang="cs-CZ"/>
              <a:pPr/>
              <a:t>43</a:t>
            </a:fld>
            <a:endParaRPr lang="cs-CZ"/>
          </a:p>
        </p:txBody>
      </p:sp>
      <p:sp>
        <p:nvSpPr>
          <p:cNvPr id="234498" name="Rectangle 2"/>
          <p:cNvSpPr>
            <a:spLocks noGrp="1" noRot="1" noChangeAspect="1" noChangeArrowheads="1" noTextEdit="1"/>
          </p:cNvSpPr>
          <p:nvPr>
            <p:ph type="sldImg"/>
          </p:nvPr>
        </p:nvSpPr>
        <p:spPr>
          <a:xfrm>
            <a:off x="1143000" y="685800"/>
            <a:ext cx="4572000" cy="3429000"/>
          </a:xfrm>
          <a:ln/>
        </p:spPr>
      </p:sp>
      <p:sp>
        <p:nvSpPr>
          <p:cNvPr id="234499" name="Rectangle 3"/>
          <p:cNvSpPr>
            <a:spLocks noGrp="1" noChangeArrowheads="1"/>
          </p:cNvSpPr>
          <p:nvPr>
            <p:ph type="body" idx="1"/>
          </p:nvPr>
        </p:nvSpPr>
        <p:spPr/>
        <p:txBody>
          <a:bodyPr/>
          <a:lstStyle/>
          <a:p>
            <a:endParaRPr lang="cs-CZ"/>
          </a:p>
        </p:txBody>
      </p:sp>
    </p:spTree>
    <p:extLst>
      <p:ext uri="{BB962C8B-B14F-4D97-AF65-F5344CB8AC3E}">
        <p14:creationId xmlns:p14="http://schemas.microsoft.com/office/powerpoint/2010/main" val="255627634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5E47356-469E-4286-8FFD-B6459FD42AC9}" type="slidenum">
              <a:rPr lang="cs-CZ"/>
              <a:pPr/>
              <a:t>44</a:t>
            </a:fld>
            <a:endParaRPr lang="cs-CZ"/>
          </a:p>
        </p:txBody>
      </p:sp>
      <p:sp>
        <p:nvSpPr>
          <p:cNvPr id="240642" name="Rectangle 2"/>
          <p:cNvSpPr>
            <a:spLocks noGrp="1" noRot="1" noChangeAspect="1" noChangeArrowheads="1" noTextEdit="1"/>
          </p:cNvSpPr>
          <p:nvPr>
            <p:ph type="sldImg"/>
          </p:nvPr>
        </p:nvSpPr>
        <p:spPr>
          <a:xfrm>
            <a:off x="1143000" y="685800"/>
            <a:ext cx="4572000" cy="3429000"/>
          </a:xfrm>
          <a:ln/>
        </p:spPr>
      </p:sp>
      <p:sp>
        <p:nvSpPr>
          <p:cNvPr id="240643" name="Rectangle 3"/>
          <p:cNvSpPr>
            <a:spLocks noGrp="1" noChangeArrowheads="1"/>
          </p:cNvSpPr>
          <p:nvPr>
            <p:ph type="body" idx="1"/>
          </p:nvPr>
        </p:nvSpPr>
        <p:spPr/>
        <p:txBody>
          <a:bodyPr/>
          <a:lstStyle/>
          <a:p>
            <a:endParaRPr lang="cs-CZ"/>
          </a:p>
        </p:txBody>
      </p:sp>
    </p:spTree>
    <p:extLst>
      <p:ext uri="{BB962C8B-B14F-4D97-AF65-F5344CB8AC3E}">
        <p14:creationId xmlns:p14="http://schemas.microsoft.com/office/powerpoint/2010/main" val="410068618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5D46F9C-134B-448D-A5D6-3711791CE19D}" type="slidenum">
              <a:rPr lang="cs-CZ"/>
              <a:pPr/>
              <a:t>45</a:t>
            </a:fld>
            <a:endParaRPr lang="cs-CZ"/>
          </a:p>
        </p:txBody>
      </p:sp>
      <p:sp>
        <p:nvSpPr>
          <p:cNvPr id="246786" name="Rectangle 2"/>
          <p:cNvSpPr>
            <a:spLocks noGrp="1" noRot="1" noChangeAspect="1" noChangeArrowheads="1" noTextEdit="1"/>
          </p:cNvSpPr>
          <p:nvPr>
            <p:ph type="sldImg"/>
          </p:nvPr>
        </p:nvSpPr>
        <p:spPr>
          <a:xfrm>
            <a:off x="1143000" y="685800"/>
            <a:ext cx="4572000" cy="3429000"/>
          </a:xfrm>
          <a:ln/>
        </p:spPr>
      </p:sp>
      <p:sp>
        <p:nvSpPr>
          <p:cNvPr id="246787" name="Rectangle 3"/>
          <p:cNvSpPr>
            <a:spLocks noGrp="1" noChangeArrowheads="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cs-CZ" sz="1200" dirty="0"/>
              <a:t>Zápis dat do jedné stránky probíhá tak, že se nejprve zapisovaná data nasunou do registru (tato operace trvá 30 </a:t>
            </a:r>
            <a:r>
              <a:rPr lang="cs-CZ" sz="1200" dirty="0" err="1"/>
              <a:t>ns</a:t>
            </a:r>
            <a:r>
              <a:rPr lang="cs-CZ" sz="1200" dirty="0"/>
              <a:t>) a posléze se provede zápis celé stránky naráz, což je operace trvající cca 300 </a:t>
            </a:r>
            <a:r>
              <a:rPr lang="cs-CZ" sz="1200" dirty="0" err="1"/>
              <a:t>ms</a:t>
            </a:r>
            <a:r>
              <a:rPr lang="cs-CZ" sz="1200" dirty="0"/>
              <a:t>. Čtení je prováděno opačným způsobem – celá stránka se po cca 25 </a:t>
            </a:r>
            <a:r>
              <a:rPr lang="cs-CZ" sz="1200" dirty="0" err="1"/>
              <a:t>ms</a:t>
            </a:r>
            <a:r>
              <a:rPr lang="cs-CZ" sz="1200" dirty="0"/>
              <a:t> přesune do pomocného registru, odkud se za 30 </a:t>
            </a:r>
            <a:r>
              <a:rPr lang="cs-CZ" sz="1200" dirty="0" err="1"/>
              <a:t>ns</a:t>
            </a:r>
            <a:r>
              <a:rPr lang="cs-CZ" sz="1200" dirty="0"/>
              <a:t> data mohou přečíst a přenést po sběrnici do mikroprocesoru. Nejpomalejší operací je smazání celého bloku. Samotné řízení paměťového čipu je poměrně náročné, protože je nutné dodržet přesné časování, ovšem většinou je prováděno řadičem umístěným buď přímo na paměťovém čipu či na společném plošném spoji </a:t>
            </a:r>
          </a:p>
          <a:p>
            <a:endParaRPr lang="cs-CZ" dirty="0"/>
          </a:p>
        </p:txBody>
      </p:sp>
    </p:spTree>
    <p:extLst>
      <p:ext uri="{BB962C8B-B14F-4D97-AF65-F5344CB8AC3E}">
        <p14:creationId xmlns:p14="http://schemas.microsoft.com/office/powerpoint/2010/main" val="65511220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5D46F9C-134B-448D-A5D6-3711791CE19D}" type="slidenum">
              <a:rPr lang="cs-CZ"/>
              <a:pPr/>
              <a:t>46</a:t>
            </a:fld>
            <a:endParaRPr lang="cs-CZ"/>
          </a:p>
        </p:txBody>
      </p:sp>
      <p:sp>
        <p:nvSpPr>
          <p:cNvPr id="246786" name="Rectangle 2"/>
          <p:cNvSpPr>
            <a:spLocks noGrp="1" noRot="1" noChangeAspect="1" noChangeArrowheads="1" noTextEdit="1"/>
          </p:cNvSpPr>
          <p:nvPr>
            <p:ph type="sldImg"/>
          </p:nvPr>
        </p:nvSpPr>
        <p:spPr>
          <a:xfrm>
            <a:off x="1143000" y="685800"/>
            <a:ext cx="4572000" cy="3429000"/>
          </a:xfrm>
          <a:ln/>
        </p:spPr>
      </p:sp>
      <p:sp>
        <p:nvSpPr>
          <p:cNvPr id="246787" name="Rectangle 3"/>
          <p:cNvSpPr>
            <a:spLocks noGrp="1" noChangeArrowheads="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cs-CZ" sz="1200" dirty="0"/>
              <a:t>Zápis dat do jedné stránky probíhá tak, že se nejprve zapisovaná data nasunou do registru (tato operace trvá 30 </a:t>
            </a:r>
            <a:r>
              <a:rPr lang="cs-CZ" sz="1200" dirty="0" err="1"/>
              <a:t>ns</a:t>
            </a:r>
            <a:r>
              <a:rPr lang="cs-CZ" sz="1200" dirty="0"/>
              <a:t>) a posléze se provede zápis celé stránky naráz, což je operace trvající cca 300 </a:t>
            </a:r>
            <a:r>
              <a:rPr lang="cs-CZ" sz="1200" dirty="0" err="1"/>
              <a:t>ms</a:t>
            </a:r>
            <a:r>
              <a:rPr lang="cs-CZ" sz="1200" dirty="0"/>
              <a:t>. Čtení je prováděno opačným způsobem – celá stránka se po cca 25 </a:t>
            </a:r>
            <a:r>
              <a:rPr lang="cs-CZ" sz="1200" dirty="0" err="1"/>
              <a:t>ms</a:t>
            </a:r>
            <a:r>
              <a:rPr lang="cs-CZ" sz="1200" dirty="0"/>
              <a:t> přesune do pomocného registru, odkud se za 30 </a:t>
            </a:r>
            <a:r>
              <a:rPr lang="cs-CZ" sz="1200" dirty="0" err="1"/>
              <a:t>ns</a:t>
            </a:r>
            <a:r>
              <a:rPr lang="cs-CZ" sz="1200" dirty="0"/>
              <a:t> data mohou přečíst a přenést po sběrnici do mikroprocesoru. Nejpomalejší operací je smazání celého bloku. Samotné řízení paměťového čipu je poměrně náročné, protože je nutné dodržet přesné časování, ovšem většinou je prováděno řadičem umístěným buď přímo na paměťovém čipu či na společném plošném spoji </a:t>
            </a:r>
          </a:p>
          <a:p>
            <a:endParaRPr lang="cs-CZ" dirty="0"/>
          </a:p>
        </p:txBody>
      </p:sp>
    </p:spTree>
    <p:extLst>
      <p:ext uri="{BB962C8B-B14F-4D97-AF65-F5344CB8AC3E}">
        <p14:creationId xmlns:p14="http://schemas.microsoft.com/office/powerpoint/2010/main" val="178919208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17E1073-B37E-4200-956F-FD1D9E85FC9C}" type="slidenum">
              <a:rPr lang="cs-CZ"/>
              <a:pPr/>
              <a:t>47</a:t>
            </a:fld>
            <a:endParaRPr lang="cs-CZ"/>
          </a:p>
        </p:txBody>
      </p:sp>
      <p:sp>
        <p:nvSpPr>
          <p:cNvPr id="254978" name="Rectangle 2"/>
          <p:cNvSpPr>
            <a:spLocks noGrp="1" noRot="1" noChangeAspect="1" noChangeArrowheads="1" noTextEdit="1"/>
          </p:cNvSpPr>
          <p:nvPr>
            <p:ph type="sldImg"/>
          </p:nvPr>
        </p:nvSpPr>
        <p:spPr>
          <a:xfrm>
            <a:off x="1143000" y="685800"/>
            <a:ext cx="4572000" cy="3429000"/>
          </a:xfrm>
          <a:ln/>
        </p:spPr>
      </p:sp>
      <p:sp>
        <p:nvSpPr>
          <p:cNvPr id="254979" name="Rectangle 3"/>
          <p:cNvSpPr>
            <a:spLocks noGrp="1" noChangeArrowheads="1"/>
          </p:cNvSpPr>
          <p:nvPr>
            <p:ph type="body" idx="1"/>
          </p:nvPr>
        </p:nvSpPr>
        <p:spPr/>
        <p:txBody>
          <a:bodyPr/>
          <a:lstStyle/>
          <a:p>
            <a:endParaRPr lang="cs-CZ"/>
          </a:p>
        </p:txBody>
      </p:sp>
    </p:spTree>
    <p:extLst>
      <p:ext uri="{BB962C8B-B14F-4D97-AF65-F5344CB8AC3E}">
        <p14:creationId xmlns:p14="http://schemas.microsoft.com/office/powerpoint/2010/main" val="181230197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7414BB0-5F21-467D-AAC4-26EE6E5B56F4}" type="slidenum">
              <a:rPr lang="cs-CZ"/>
              <a:pPr/>
              <a:t>48</a:t>
            </a:fld>
            <a:endParaRPr lang="cs-CZ"/>
          </a:p>
        </p:txBody>
      </p:sp>
      <p:sp>
        <p:nvSpPr>
          <p:cNvPr id="261122" name="Rectangle 2"/>
          <p:cNvSpPr>
            <a:spLocks noGrp="1" noRot="1" noChangeAspect="1" noChangeArrowheads="1" noTextEdit="1"/>
          </p:cNvSpPr>
          <p:nvPr>
            <p:ph type="sldImg"/>
          </p:nvPr>
        </p:nvSpPr>
        <p:spPr>
          <a:xfrm>
            <a:off x="1143000" y="685800"/>
            <a:ext cx="4572000" cy="3429000"/>
          </a:xfrm>
          <a:ln/>
        </p:spPr>
      </p:sp>
      <p:sp>
        <p:nvSpPr>
          <p:cNvPr id="261123" name="Rectangle 3"/>
          <p:cNvSpPr>
            <a:spLocks noGrp="1" noChangeArrowheads="1"/>
          </p:cNvSpPr>
          <p:nvPr>
            <p:ph type="body" idx="1"/>
          </p:nvPr>
        </p:nvSpPr>
        <p:spPr/>
        <p:txBody>
          <a:bodyPr/>
          <a:lstStyle/>
          <a:p>
            <a:endParaRPr lang="cs-CZ"/>
          </a:p>
        </p:txBody>
      </p:sp>
    </p:spTree>
    <p:extLst>
      <p:ext uri="{BB962C8B-B14F-4D97-AF65-F5344CB8AC3E}">
        <p14:creationId xmlns:p14="http://schemas.microsoft.com/office/powerpoint/2010/main" val="119279760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0FF70B4-A62F-43D8-832E-40DD4EE738D2}" type="slidenum">
              <a:rPr lang="cs-CZ"/>
              <a:pPr/>
              <a:t>49</a:t>
            </a:fld>
            <a:endParaRPr lang="cs-CZ"/>
          </a:p>
        </p:txBody>
      </p:sp>
      <p:sp>
        <p:nvSpPr>
          <p:cNvPr id="113666" name="Rectangle 2"/>
          <p:cNvSpPr>
            <a:spLocks noGrp="1" noRot="1" noChangeAspect="1" noChangeArrowheads="1" noTextEdit="1"/>
          </p:cNvSpPr>
          <p:nvPr>
            <p:ph type="sldImg"/>
          </p:nvPr>
        </p:nvSpPr>
        <p:spPr>
          <a:xfrm>
            <a:off x="1143000" y="685800"/>
            <a:ext cx="4572000" cy="3429000"/>
          </a:xfrm>
          <a:ln/>
        </p:spPr>
      </p:sp>
      <p:sp>
        <p:nvSpPr>
          <p:cNvPr id="113667" name="Rectangle 3"/>
          <p:cNvSpPr>
            <a:spLocks noGrp="1" noChangeArrowheads="1"/>
          </p:cNvSpPr>
          <p:nvPr>
            <p:ph type="body" idx="1"/>
          </p:nvPr>
        </p:nvSpPr>
        <p:spPr/>
        <p:txBody>
          <a:bodyPr/>
          <a:lstStyle/>
          <a:p>
            <a:endParaRPr lang="cs-CZ"/>
          </a:p>
        </p:txBody>
      </p:sp>
    </p:spTree>
    <p:extLst>
      <p:ext uri="{BB962C8B-B14F-4D97-AF65-F5344CB8AC3E}">
        <p14:creationId xmlns:p14="http://schemas.microsoft.com/office/powerpoint/2010/main" val="22032029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6A55E64-050D-4B75-B90F-22DB81E3F816}" type="slidenum">
              <a:rPr lang="cs-CZ"/>
              <a:pPr/>
              <a:t>7</a:t>
            </a:fld>
            <a:endParaRPr lang="cs-CZ"/>
          </a:p>
        </p:txBody>
      </p:sp>
      <p:sp>
        <p:nvSpPr>
          <p:cNvPr id="19458" name="Rectangle 2"/>
          <p:cNvSpPr>
            <a:spLocks noGrp="1" noRot="1" noChangeAspect="1" noChangeArrowheads="1" noTextEdit="1"/>
          </p:cNvSpPr>
          <p:nvPr>
            <p:ph type="sldImg"/>
          </p:nvPr>
        </p:nvSpPr>
        <p:spPr>
          <a:xfrm>
            <a:off x="1143000" y="685800"/>
            <a:ext cx="4572000" cy="3429000"/>
          </a:xfrm>
          <a:ln/>
        </p:spPr>
      </p:sp>
      <p:sp>
        <p:nvSpPr>
          <p:cNvPr id="19459" name="Rectangle 3"/>
          <p:cNvSpPr>
            <a:spLocks noGrp="1" noChangeArrowheads="1"/>
          </p:cNvSpPr>
          <p:nvPr>
            <p:ph type="body" idx="1"/>
          </p:nvPr>
        </p:nvSpPr>
        <p:spPr/>
        <p:txBody>
          <a:bodyPr/>
          <a:lstStyle/>
          <a:p>
            <a:endParaRPr lang="cs-CZ"/>
          </a:p>
        </p:txBody>
      </p:sp>
    </p:spTree>
    <p:extLst>
      <p:ext uri="{BB962C8B-B14F-4D97-AF65-F5344CB8AC3E}">
        <p14:creationId xmlns:p14="http://schemas.microsoft.com/office/powerpoint/2010/main" val="30537765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DAC1A50-F47A-49EB-A314-4E2D78F1CD92}" type="slidenum">
              <a:rPr lang="cs-CZ"/>
              <a:pPr/>
              <a:t>8</a:t>
            </a:fld>
            <a:endParaRPr lang="cs-CZ"/>
          </a:p>
        </p:txBody>
      </p:sp>
      <p:sp>
        <p:nvSpPr>
          <p:cNvPr id="23554" name="Rectangle 2"/>
          <p:cNvSpPr>
            <a:spLocks noGrp="1" noRot="1" noChangeAspect="1" noChangeArrowheads="1" noTextEdit="1"/>
          </p:cNvSpPr>
          <p:nvPr>
            <p:ph type="sldImg"/>
          </p:nvPr>
        </p:nvSpPr>
        <p:spPr>
          <a:xfrm>
            <a:off x="1143000" y="685800"/>
            <a:ext cx="4572000" cy="3429000"/>
          </a:xfrm>
          <a:ln/>
        </p:spPr>
      </p:sp>
      <p:sp>
        <p:nvSpPr>
          <p:cNvPr id="23555" name="Rectangle 3"/>
          <p:cNvSpPr>
            <a:spLocks noGrp="1" noChangeArrowheads="1"/>
          </p:cNvSpPr>
          <p:nvPr>
            <p:ph type="body" idx="1"/>
          </p:nvPr>
        </p:nvSpPr>
        <p:spPr/>
        <p:txBody>
          <a:bodyPr/>
          <a:lstStyle/>
          <a:p>
            <a:endParaRPr lang="cs-CZ"/>
          </a:p>
        </p:txBody>
      </p:sp>
    </p:spTree>
    <p:extLst>
      <p:ext uri="{BB962C8B-B14F-4D97-AF65-F5344CB8AC3E}">
        <p14:creationId xmlns:p14="http://schemas.microsoft.com/office/powerpoint/2010/main" val="17655662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A916039-B2FD-489A-AC42-1DAA9B509F91}" type="slidenum">
              <a:rPr lang="cs-CZ"/>
              <a:pPr/>
              <a:t>9</a:t>
            </a:fld>
            <a:endParaRPr lang="cs-CZ"/>
          </a:p>
        </p:txBody>
      </p:sp>
      <p:sp>
        <p:nvSpPr>
          <p:cNvPr id="25602" name="Rectangle 2"/>
          <p:cNvSpPr>
            <a:spLocks noGrp="1" noRot="1" noChangeAspect="1" noChangeArrowheads="1" noTextEdit="1"/>
          </p:cNvSpPr>
          <p:nvPr>
            <p:ph type="sldImg"/>
          </p:nvPr>
        </p:nvSpPr>
        <p:spPr>
          <a:xfrm>
            <a:off x="1143000" y="685800"/>
            <a:ext cx="4572000" cy="3429000"/>
          </a:xfrm>
          <a:ln/>
        </p:spPr>
      </p:sp>
      <p:sp>
        <p:nvSpPr>
          <p:cNvPr id="25603" name="Rectangle 3"/>
          <p:cNvSpPr>
            <a:spLocks noGrp="1" noChangeArrowheads="1"/>
          </p:cNvSpPr>
          <p:nvPr>
            <p:ph type="body" idx="1"/>
          </p:nvPr>
        </p:nvSpPr>
        <p:spPr/>
        <p:txBody>
          <a:bodyPr/>
          <a:lstStyle/>
          <a:p>
            <a:r>
              <a:rPr lang="cs-CZ"/>
              <a:t>Jedná se o podobný systém, jaký je použit u zapisovatelných i přepisovatelných kompaktních disků a DVD. </a:t>
            </a:r>
          </a:p>
        </p:txBody>
      </p:sp>
    </p:spTree>
    <p:extLst>
      <p:ext uri="{BB962C8B-B14F-4D97-AF65-F5344CB8AC3E}">
        <p14:creationId xmlns:p14="http://schemas.microsoft.com/office/powerpoint/2010/main" val="25617542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D26B0F3-A914-4561-B632-078C34EA0BBC}" type="slidenum">
              <a:rPr lang="cs-CZ"/>
              <a:pPr/>
              <a:t>10</a:t>
            </a:fld>
            <a:endParaRPr lang="cs-CZ"/>
          </a:p>
        </p:txBody>
      </p:sp>
      <p:sp>
        <p:nvSpPr>
          <p:cNvPr id="29698" name="Rectangle 2"/>
          <p:cNvSpPr>
            <a:spLocks noGrp="1" noRot="1" noChangeAspect="1" noChangeArrowheads="1" noTextEdit="1"/>
          </p:cNvSpPr>
          <p:nvPr>
            <p:ph type="sldImg"/>
          </p:nvPr>
        </p:nvSpPr>
        <p:spPr>
          <a:xfrm>
            <a:off x="1143000" y="685800"/>
            <a:ext cx="4572000" cy="3429000"/>
          </a:xfrm>
          <a:ln/>
        </p:spPr>
      </p:sp>
      <p:sp>
        <p:nvSpPr>
          <p:cNvPr id="29699" name="Rectangle 3"/>
          <p:cNvSpPr>
            <a:spLocks noGrp="1" noChangeArrowheads="1"/>
          </p:cNvSpPr>
          <p:nvPr>
            <p:ph type="body" idx="1"/>
          </p:nvPr>
        </p:nvSpPr>
        <p:spPr/>
        <p:txBody>
          <a:bodyPr/>
          <a:lstStyle/>
          <a:p>
            <a:endParaRPr lang="cs-CZ"/>
          </a:p>
        </p:txBody>
      </p:sp>
    </p:spTree>
    <p:extLst>
      <p:ext uri="{BB962C8B-B14F-4D97-AF65-F5344CB8AC3E}">
        <p14:creationId xmlns:p14="http://schemas.microsoft.com/office/powerpoint/2010/main" val="28570449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615D6E4-9E67-4ABA-A39F-BE6AD0E091B7}" type="slidenum">
              <a:rPr lang="cs-CZ"/>
              <a:pPr/>
              <a:t>11</a:t>
            </a:fld>
            <a:endParaRPr lang="cs-CZ"/>
          </a:p>
        </p:txBody>
      </p:sp>
      <p:sp>
        <p:nvSpPr>
          <p:cNvPr id="33794" name="Rectangle 2"/>
          <p:cNvSpPr>
            <a:spLocks noGrp="1" noRot="1" noChangeAspect="1" noChangeArrowheads="1" noTextEdit="1"/>
          </p:cNvSpPr>
          <p:nvPr>
            <p:ph type="sldImg"/>
          </p:nvPr>
        </p:nvSpPr>
        <p:spPr>
          <a:xfrm>
            <a:off x="1143000" y="685800"/>
            <a:ext cx="4572000" cy="3429000"/>
          </a:xfrm>
          <a:ln/>
        </p:spPr>
      </p:sp>
      <p:sp>
        <p:nvSpPr>
          <p:cNvPr id="33795" name="Rectangle 3"/>
          <p:cNvSpPr>
            <a:spLocks noGrp="1" noChangeArrowheads="1"/>
          </p:cNvSpPr>
          <p:nvPr>
            <p:ph type="body" idx="1"/>
          </p:nvPr>
        </p:nvSpPr>
        <p:spPr/>
        <p:txBody>
          <a:bodyPr/>
          <a:lstStyle/>
          <a:p>
            <a:endParaRPr lang="cs-CZ"/>
          </a:p>
        </p:txBody>
      </p:sp>
    </p:spTree>
    <p:extLst>
      <p:ext uri="{BB962C8B-B14F-4D97-AF65-F5344CB8AC3E}">
        <p14:creationId xmlns:p14="http://schemas.microsoft.com/office/powerpoint/2010/main" val="27363842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Úvodní sníme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itle 1"/>
          <p:cNvSpPr>
            <a:spLocks noGrp="1"/>
          </p:cNvSpPr>
          <p:nvPr userDrawn="1">
            <p:ph type="ctrTitle"/>
          </p:nvPr>
        </p:nvSpPr>
        <p:spPr>
          <a:xfrm>
            <a:off x="538163" y="2986088"/>
            <a:ext cx="5715000" cy="1117600"/>
          </a:xfrm>
          <a:prstGeom prst="rect">
            <a:avLst/>
          </a:prstGeom>
        </p:spPr>
        <p:txBody>
          <a:bodyPr lIns="0" tIns="0" rIns="0" bIns="0" anchor="b"/>
          <a:lstStyle/>
          <a:p>
            <a:pPr algn="r" eaLnBrk="1" hangingPunct="1"/>
            <a:r>
              <a:rPr lang="cs-CZ" sz="4200" b="1">
                <a:latin typeface="Comenia Sans" charset="0"/>
              </a:rPr>
              <a:t>Klepnutím lze upravit styl předlohy nadpisů.</a:t>
            </a:r>
            <a:endParaRPr lang="en-US" sz="4200" b="1" dirty="0">
              <a:latin typeface="Comenia Sans" charset="0"/>
            </a:endParaRPr>
          </a:p>
        </p:txBody>
      </p:sp>
      <p:sp>
        <p:nvSpPr>
          <p:cNvPr id="10" name="Subtitle 2"/>
          <p:cNvSpPr>
            <a:spLocks noGrp="1"/>
          </p:cNvSpPr>
          <p:nvPr userDrawn="1">
            <p:ph type="subTitle" idx="1"/>
          </p:nvPr>
        </p:nvSpPr>
        <p:spPr>
          <a:xfrm>
            <a:off x="538163" y="4103688"/>
            <a:ext cx="5715000" cy="879475"/>
          </a:xfrm>
          <a:prstGeom prst="rect">
            <a:avLst/>
          </a:prstGeom>
        </p:spPr>
        <p:txBody>
          <a:bodyPr wrap="none" lIns="0" tIns="0" rIns="0" bIns="0" rtlCol="0">
            <a:noAutofit/>
          </a:bodyPr>
          <a:lstStyle>
            <a:lvl1pPr marL="0" indent="0" algn="r" defTabSz="457200" rtl="0" eaLnBrk="1" fontAlgn="auto" hangingPunct="1">
              <a:spcBef>
                <a:spcPts val="0"/>
              </a:spcBef>
              <a:spcAft>
                <a:spcPts val="0"/>
              </a:spcAft>
              <a:buFont typeface="Arial"/>
              <a:buNone/>
              <a:defRPr lang="en-US" sz="2500" kern="1200" dirty="0" err="1" smtClean="0">
                <a:solidFill>
                  <a:schemeClr val="tx1">
                    <a:tint val="75000"/>
                  </a:schemeClr>
                </a:solidFill>
                <a:latin typeface="Comenia Sans"/>
                <a:ea typeface="+mn-ea"/>
                <a:cs typeface="Comenia Sans"/>
              </a:defRPr>
            </a:lvl1pPr>
          </a:lstStyle>
          <a:p>
            <a:pPr algn="r" eaLnBrk="1" fontAlgn="auto" hangingPunct="1">
              <a:spcBef>
                <a:spcPts val="0"/>
              </a:spcBef>
              <a:spcAft>
                <a:spcPts val="0"/>
              </a:spcAft>
              <a:buFont typeface="Arial"/>
              <a:buNone/>
              <a:defRPr/>
            </a:pPr>
            <a:r>
              <a:rPr lang="cs-CZ" sz="2500">
                <a:latin typeface="Comenia Sans"/>
                <a:ea typeface="+mn-ea"/>
              </a:rPr>
              <a:t>Klepnutím lze upravit styl předlohy podnadpisů.</a:t>
            </a:r>
            <a:endParaRPr lang="en-US" sz="2500" dirty="0">
              <a:latin typeface="Comenia Sans"/>
              <a:ea typeface="+mn-ea"/>
              <a:cs typeface="Comenia Sans"/>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Nadpis a obsah">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Nadpis 10"/>
          <p:cNvSpPr>
            <a:spLocks noGrp="1"/>
          </p:cNvSpPr>
          <p:nvPr>
            <p:ph type="title" hasCustomPrompt="1"/>
          </p:nvPr>
        </p:nvSpPr>
        <p:spPr>
          <a:xfrm>
            <a:off x="4674185" y="478941"/>
            <a:ext cx="4065971" cy="550415"/>
          </a:xfrm>
          <a:prstGeom prst="rect">
            <a:avLst/>
          </a:prstGeom>
        </p:spPr>
        <p:txBody>
          <a:bodyPr/>
          <a:lstStyle>
            <a:lvl1pPr algn="r">
              <a:defRPr sz="2600">
                <a:solidFill>
                  <a:schemeClr val="bg1"/>
                </a:solidFill>
                <a:latin typeface="Comenia Sans" pitchFamily="50" charset="-18"/>
              </a:defRPr>
            </a:lvl1pPr>
          </a:lstStyle>
          <a:p>
            <a:r>
              <a:rPr lang="cs-CZ" dirty="0"/>
              <a:t>kapitola</a:t>
            </a:r>
          </a:p>
        </p:txBody>
      </p:sp>
      <p:sp>
        <p:nvSpPr>
          <p:cNvPr id="13" name="Zástupný symbol pro text 12"/>
          <p:cNvSpPr>
            <a:spLocks noGrp="1"/>
          </p:cNvSpPr>
          <p:nvPr>
            <p:ph type="body" sz="quarter" idx="10" hasCustomPrompt="1"/>
          </p:nvPr>
        </p:nvSpPr>
        <p:spPr>
          <a:xfrm>
            <a:off x="905069" y="1601999"/>
            <a:ext cx="7781731" cy="4752000"/>
          </a:xfrm>
        </p:spPr>
        <p:txBody>
          <a:bodyPr lIns="0" tIns="0" rIns="0" bIns="0">
            <a:normAutofit/>
          </a:bodyPr>
          <a:lstStyle>
            <a:lvl1pPr>
              <a:buNone/>
              <a:defRPr sz="4200" b="1">
                <a:solidFill>
                  <a:schemeClr val="tx1"/>
                </a:solidFill>
              </a:defRPr>
            </a:lvl1pPr>
            <a:lvl2pPr marL="285750" indent="-285750">
              <a:buClr>
                <a:schemeClr val="tx2">
                  <a:lumMod val="60000"/>
                  <a:lumOff val="40000"/>
                </a:schemeClr>
              </a:buClr>
              <a:buFont typeface="Comenia Sans" pitchFamily="50" charset="-18"/>
              <a:buChar char="="/>
              <a:defRPr sz="2600">
                <a:solidFill>
                  <a:schemeClr val="tx1">
                    <a:lumMod val="65000"/>
                    <a:lumOff val="35000"/>
                  </a:schemeClr>
                </a:solidFill>
              </a:defRPr>
            </a:lvl2pPr>
            <a:lvl3pPr marL="354013" indent="288925">
              <a:defRPr sz="2500">
                <a:solidFill>
                  <a:schemeClr val="tx1">
                    <a:lumMod val="65000"/>
                    <a:lumOff val="35000"/>
                  </a:schemeClr>
                </a:solidFill>
              </a:defRPr>
            </a:lvl3pPr>
            <a:lvl4pPr marL="1069975" indent="-360363">
              <a:defRPr sz="2500">
                <a:solidFill>
                  <a:schemeClr val="tx1">
                    <a:lumMod val="65000"/>
                    <a:lumOff val="35000"/>
                  </a:schemeClr>
                </a:solidFill>
              </a:defRPr>
            </a:lvl4pPr>
            <a:lvl5pPr marL="1073150" indent="485775">
              <a:defRPr sz="2500">
                <a:solidFill>
                  <a:schemeClr val="tx1">
                    <a:lumMod val="65000"/>
                    <a:lumOff val="35000"/>
                  </a:schemeClr>
                </a:solidFill>
              </a:defRPr>
            </a:lvl5pPr>
          </a:lstStyle>
          <a:p>
            <a:pPr lvl="0"/>
            <a:r>
              <a:rPr lang="cs-CZ" dirty="0"/>
              <a:t>Nadpis</a:t>
            </a:r>
          </a:p>
          <a:p>
            <a:pPr lvl="1"/>
            <a:r>
              <a:rPr lang="cs-CZ" dirty="0"/>
              <a:t>Druhá úroveň</a:t>
            </a:r>
          </a:p>
          <a:p>
            <a:pPr lvl="2"/>
            <a:r>
              <a:rPr lang="cs-CZ" dirty="0"/>
              <a:t>Třetí úroveň</a:t>
            </a:r>
          </a:p>
          <a:p>
            <a:pPr lvl="3"/>
            <a:r>
              <a:rPr lang="cs-CZ" dirty="0"/>
              <a:t>Čtvrtá úroveň</a:t>
            </a:r>
          </a:p>
          <a:p>
            <a:pPr lvl="4"/>
            <a:r>
              <a:rPr lang="cs-CZ" dirty="0"/>
              <a:t>Pátá úroveň</a:t>
            </a: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Zástupný symbol pro nadpis 6"/>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cs-CZ"/>
              <a:t>Klepnutím lze upravit styl předlohy nadpisů.</a:t>
            </a:r>
          </a:p>
        </p:txBody>
      </p:sp>
      <p:sp>
        <p:nvSpPr>
          <p:cNvPr id="8" name="Zástupný symbol pro text 7"/>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cs-CZ"/>
              <a:t>Klepnutím lze upravit styly předlohy textu.</a:t>
            </a:r>
          </a:p>
          <a:p>
            <a:pPr lvl="1"/>
            <a:r>
              <a:rPr lang="cs-CZ"/>
              <a:t>Druhá úroveň</a:t>
            </a:r>
          </a:p>
          <a:p>
            <a:pPr lvl="2"/>
            <a:r>
              <a:rPr lang="cs-CZ"/>
              <a:t>Třetí úroveň</a:t>
            </a:r>
          </a:p>
          <a:p>
            <a:pPr lvl="3"/>
            <a:r>
              <a:rPr lang="cs-CZ"/>
              <a:t>Čtvrtá úroveň</a:t>
            </a:r>
          </a:p>
          <a:p>
            <a:pPr lvl="4"/>
            <a:r>
              <a:rPr lang="cs-CZ"/>
              <a:t>Pátá úroveň</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Lst>
  <p:hf hdr="0" ftr="0" dt="0"/>
  <p:txStyles>
    <p:titleStyle>
      <a:lvl1pPr algn="ctr" defTabSz="457200" rtl="0" eaLnBrk="1" fontAlgn="base" hangingPunct="1">
        <a:spcBef>
          <a:spcPct val="0"/>
        </a:spcBef>
        <a:spcAft>
          <a:spcPct val="0"/>
        </a:spcAft>
        <a:defRPr sz="4400" kern="1200">
          <a:solidFill>
            <a:schemeClr val="tx1"/>
          </a:solidFill>
          <a:latin typeface="Comenia Sans" pitchFamily="50" charset="-18"/>
          <a:ea typeface="ＭＳ Ｐゴシック" charset="-128"/>
          <a:cs typeface="Comenia Sans" pitchFamily="50" charset="-18"/>
        </a:defRPr>
      </a:lvl1pPr>
      <a:lvl2pPr algn="ctr" defTabSz="457200" rtl="0" eaLnBrk="1" fontAlgn="base" hangingPunct="1">
        <a:spcBef>
          <a:spcPct val="0"/>
        </a:spcBef>
        <a:spcAft>
          <a:spcPct val="0"/>
        </a:spcAft>
        <a:defRPr sz="4400">
          <a:solidFill>
            <a:schemeClr val="tx1"/>
          </a:solidFill>
          <a:latin typeface="Calibri" charset="0"/>
          <a:ea typeface="ＭＳ Ｐゴシック" charset="-128"/>
          <a:cs typeface="ＭＳ Ｐゴシック" charset="-128"/>
        </a:defRPr>
      </a:lvl2pPr>
      <a:lvl3pPr algn="ctr" defTabSz="457200" rtl="0" eaLnBrk="1" fontAlgn="base" hangingPunct="1">
        <a:spcBef>
          <a:spcPct val="0"/>
        </a:spcBef>
        <a:spcAft>
          <a:spcPct val="0"/>
        </a:spcAft>
        <a:defRPr sz="4400">
          <a:solidFill>
            <a:schemeClr val="tx1"/>
          </a:solidFill>
          <a:latin typeface="Calibri" charset="0"/>
          <a:ea typeface="ＭＳ Ｐゴシック" charset="-128"/>
          <a:cs typeface="ＭＳ Ｐゴシック" charset="-128"/>
        </a:defRPr>
      </a:lvl3pPr>
      <a:lvl4pPr algn="ctr" defTabSz="457200" rtl="0" eaLnBrk="1" fontAlgn="base" hangingPunct="1">
        <a:spcBef>
          <a:spcPct val="0"/>
        </a:spcBef>
        <a:spcAft>
          <a:spcPct val="0"/>
        </a:spcAft>
        <a:defRPr sz="4400">
          <a:solidFill>
            <a:schemeClr val="tx1"/>
          </a:solidFill>
          <a:latin typeface="Calibri" charset="0"/>
          <a:ea typeface="ＭＳ Ｐゴシック" charset="-128"/>
          <a:cs typeface="ＭＳ Ｐゴシック" charset="-128"/>
        </a:defRPr>
      </a:lvl4pPr>
      <a:lvl5pPr algn="ctr" defTabSz="457200" rtl="0" eaLnBrk="1" fontAlgn="base" hangingPunct="1">
        <a:spcBef>
          <a:spcPct val="0"/>
        </a:spcBef>
        <a:spcAft>
          <a:spcPct val="0"/>
        </a:spcAft>
        <a:defRPr sz="4400">
          <a:solidFill>
            <a:schemeClr val="tx1"/>
          </a:solidFill>
          <a:latin typeface="Calibri" charset="0"/>
          <a:ea typeface="ＭＳ Ｐゴシック" charset="-128"/>
          <a:cs typeface="ＭＳ Ｐゴシック" charset="-128"/>
        </a:defRPr>
      </a:lvl5pPr>
      <a:lvl6pPr marL="457200" algn="ctr" defTabSz="457200" rtl="0" eaLnBrk="1" fontAlgn="base" hangingPunct="1">
        <a:spcBef>
          <a:spcPct val="0"/>
        </a:spcBef>
        <a:spcAft>
          <a:spcPct val="0"/>
        </a:spcAft>
        <a:defRPr sz="4400">
          <a:solidFill>
            <a:schemeClr val="tx1"/>
          </a:solidFill>
          <a:latin typeface="Calibri" charset="0"/>
          <a:ea typeface="ＭＳ Ｐゴシック" charset="-128"/>
          <a:cs typeface="ＭＳ Ｐゴシック" charset="-128"/>
        </a:defRPr>
      </a:lvl6pPr>
      <a:lvl7pPr marL="914400" algn="ctr" defTabSz="457200" rtl="0" eaLnBrk="1" fontAlgn="base" hangingPunct="1">
        <a:spcBef>
          <a:spcPct val="0"/>
        </a:spcBef>
        <a:spcAft>
          <a:spcPct val="0"/>
        </a:spcAft>
        <a:defRPr sz="4400">
          <a:solidFill>
            <a:schemeClr val="tx1"/>
          </a:solidFill>
          <a:latin typeface="Calibri" charset="0"/>
          <a:ea typeface="ＭＳ Ｐゴシック" charset="-128"/>
          <a:cs typeface="ＭＳ Ｐゴシック" charset="-128"/>
        </a:defRPr>
      </a:lvl7pPr>
      <a:lvl8pPr marL="1371600" algn="ctr" defTabSz="457200" rtl="0" eaLnBrk="1" fontAlgn="base" hangingPunct="1">
        <a:spcBef>
          <a:spcPct val="0"/>
        </a:spcBef>
        <a:spcAft>
          <a:spcPct val="0"/>
        </a:spcAft>
        <a:defRPr sz="4400">
          <a:solidFill>
            <a:schemeClr val="tx1"/>
          </a:solidFill>
          <a:latin typeface="Calibri" charset="0"/>
          <a:ea typeface="ＭＳ Ｐゴシック" charset="-128"/>
          <a:cs typeface="ＭＳ Ｐゴシック" charset="-128"/>
        </a:defRPr>
      </a:lvl8pPr>
      <a:lvl9pPr marL="1828800" algn="ctr" defTabSz="457200" rtl="0" eaLnBrk="1" fontAlgn="base" hangingPunct="1">
        <a:spcBef>
          <a:spcPct val="0"/>
        </a:spcBef>
        <a:spcAft>
          <a:spcPct val="0"/>
        </a:spcAft>
        <a:defRPr sz="4400">
          <a:solidFill>
            <a:schemeClr val="tx1"/>
          </a:solidFill>
          <a:latin typeface="Calibri" charset="0"/>
          <a:ea typeface="ＭＳ Ｐゴシック" charset="-128"/>
          <a:cs typeface="ＭＳ Ｐゴシック" charset="-128"/>
        </a:defRPr>
      </a:lvl9pPr>
    </p:titleStyle>
    <p:bodyStyle>
      <a:lvl1pPr marL="342900" indent="-342900" algn="l" defTabSz="457200" rtl="0" eaLnBrk="1" fontAlgn="base" hangingPunct="1">
        <a:spcBef>
          <a:spcPct val="20000"/>
        </a:spcBef>
        <a:spcAft>
          <a:spcPct val="0"/>
        </a:spcAft>
        <a:buFont typeface="Arial" charset="0"/>
        <a:buChar char="•"/>
        <a:defRPr sz="3200" kern="1200">
          <a:solidFill>
            <a:schemeClr val="tx1"/>
          </a:solidFill>
          <a:latin typeface="Comenia Sans" pitchFamily="50" charset="-18"/>
          <a:ea typeface="ＭＳ Ｐゴシック" charset="-128"/>
          <a:cs typeface="Comenia Sans" pitchFamily="50" charset="-18"/>
        </a:defRPr>
      </a:lvl1pPr>
      <a:lvl2pPr marL="742950" indent="-285750" algn="l" defTabSz="457200" rtl="0" eaLnBrk="1" fontAlgn="base" hangingPunct="1">
        <a:spcBef>
          <a:spcPct val="20000"/>
        </a:spcBef>
        <a:spcAft>
          <a:spcPct val="0"/>
        </a:spcAft>
        <a:buFont typeface="Arial" charset="0"/>
        <a:buChar char="–"/>
        <a:defRPr sz="2800" kern="1200">
          <a:solidFill>
            <a:schemeClr val="tx1"/>
          </a:solidFill>
          <a:latin typeface="Comenia Sans" pitchFamily="50" charset="-18"/>
          <a:ea typeface="ＭＳ Ｐゴシック" charset="-128"/>
          <a:cs typeface="+mn-cs"/>
        </a:defRPr>
      </a:lvl2pPr>
      <a:lvl3pPr marL="1143000" indent="-228600" algn="l" defTabSz="457200" rtl="0" eaLnBrk="1" fontAlgn="base" hangingPunct="1">
        <a:spcBef>
          <a:spcPct val="20000"/>
        </a:spcBef>
        <a:spcAft>
          <a:spcPct val="0"/>
        </a:spcAft>
        <a:buFont typeface="Arial" charset="0"/>
        <a:buChar char="•"/>
        <a:defRPr sz="2400" kern="1200">
          <a:solidFill>
            <a:schemeClr val="tx1"/>
          </a:solidFill>
          <a:latin typeface="Comenia Sans" pitchFamily="50" charset="-18"/>
          <a:ea typeface="ＭＳ Ｐゴシック" charset="-128"/>
          <a:cs typeface="+mn-cs"/>
        </a:defRPr>
      </a:lvl3pPr>
      <a:lvl4pPr marL="1600200" indent="-228600" algn="l" defTabSz="457200" rtl="0" eaLnBrk="1" fontAlgn="base" hangingPunct="1">
        <a:spcBef>
          <a:spcPct val="20000"/>
        </a:spcBef>
        <a:spcAft>
          <a:spcPct val="0"/>
        </a:spcAft>
        <a:buFont typeface="Arial" charset="0"/>
        <a:buChar char="–"/>
        <a:defRPr sz="2000" kern="1200">
          <a:solidFill>
            <a:schemeClr val="tx1"/>
          </a:solidFill>
          <a:latin typeface="Comenia Sans" pitchFamily="50" charset="-18"/>
          <a:ea typeface="ＭＳ Ｐゴシック" charset="-128"/>
          <a:cs typeface="+mn-cs"/>
        </a:defRPr>
      </a:lvl4pPr>
      <a:lvl5pPr marL="2057400" indent="-228600" algn="l" defTabSz="457200" rtl="0" eaLnBrk="1" fontAlgn="base" hangingPunct="1">
        <a:spcBef>
          <a:spcPct val="20000"/>
        </a:spcBef>
        <a:spcAft>
          <a:spcPct val="0"/>
        </a:spcAft>
        <a:buFont typeface="Arial" charset="0"/>
        <a:buChar char="»"/>
        <a:defRPr sz="2000" kern="1200">
          <a:solidFill>
            <a:schemeClr val="tx1"/>
          </a:solidFill>
          <a:latin typeface="Comenia Sans" pitchFamily="50" charset="-18"/>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19.jpe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46.xml"/><Relationship Id="rId1" Type="http://schemas.openxmlformats.org/officeDocument/2006/relationships/slideLayout" Target="../slideLayouts/slideLayout2.xml"/><Relationship Id="rId5" Type="http://schemas.openxmlformats.org/officeDocument/2006/relationships/image" Target="../media/image28.jpg"/><Relationship Id="rId4" Type="http://schemas.openxmlformats.org/officeDocument/2006/relationships/image" Target="../media/image27.jpg"/></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7.jpeg"/><Relationship Id="rId4" Type="http://schemas.openxmlformats.org/officeDocument/2006/relationships/image" Target="../media/image6.jpe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gi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Nadpis 3"/>
          <p:cNvSpPr>
            <a:spLocks noGrp="1"/>
          </p:cNvSpPr>
          <p:nvPr>
            <p:ph type="ctrTitle"/>
          </p:nvPr>
        </p:nvSpPr>
        <p:spPr>
          <a:xfrm>
            <a:off x="237744" y="2986088"/>
            <a:ext cx="6391655" cy="1117600"/>
          </a:xfrm>
        </p:spPr>
        <p:txBody>
          <a:bodyPr rtlCol="0">
            <a:noAutofit/>
          </a:bodyPr>
          <a:lstStyle/>
          <a:p>
            <a:pPr algn="l" fontAlgn="auto">
              <a:spcAft>
                <a:spcPts val="0"/>
              </a:spcAft>
              <a:defRPr/>
            </a:pPr>
            <a:r>
              <a:rPr lang="cs-CZ" dirty="0">
                <a:latin typeface="Calibri" panose="020F0502020204030204" pitchFamily="34" charset="0"/>
              </a:rPr>
              <a:t>Přenosná média</a:t>
            </a:r>
            <a:endParaRPr lang="cs-CZ" dirty="0">
              <a:solidFill>
                <a:schemeClr val="tx1">
                  <a:lumMod val="95000"/>
                  <a:lumOff val="5000"/>
                </a:schemeClr>
              </a:solidFill>
              <a:latin typeface="Calibri" panose="020F0502020204030204" pitchFamily="34" charset="0"/>
            </a:endParaRPr>
          </a:p>
        </p:txBody>
      </p:sp>
      <p:sp>
        <p:nvSpPr>
          <p:cNvPr id="10" name="Podnadpis 9"/>
          <p:cNvSpPr>
            <a:spLocks noGrp="1"/>
          </p:cNvSpPr>
          <p:nvPr>
            <p:ph type="subTitle" idx="1"/>
          </p:nvPr>
        </p:nvSpPr>
        <p:spPr/>
        <p:txBody>
          <a:bodyPr/>
          <a:lstStyle/>
          <a:p>
            <a:r>
              <a:rPr lang="cs-CZ" dirty="0">
                <a:solidFill>
                  <a:schemeClr val="tx1">
                    <a:lumMod val="65000"/>
                    <a:lumOff val="35000"/>
                  </a:schemeClr>
                </a:solidFill>
                <a:latin typeface="Calibri" panose="020F0502020204030204" pitchFamily="34" charset="0"/>
              </a:rPr>
              <a:t>Josef Horálek</a:t>
            </a:r>
          </a:p>
          <a:p>
            <a:r>
              <a:rPr lang="cs-CZ" dirty="0">
                <a:solidFill>
                  <a:schemeClr val="tx1">
                    <a:lumMod val="65000"/>
                    <a:lumOff val="35000"/>
                  </a:schemeClr>
                </a:solidFill>
                <a:latin typeface="Calibri" panose="020F0502020204030204" pitchFamily="34" charset="0"/>
              </a:rPr>
              <a:t>doplnil Peter Mikulecký</a:t>
            </a:r>
          </a:p>
        </p:txBody>
      </p:sp>
      <p:pic>
        <p:nvPicPr>
          <p:cNvPr id="5" name="Picture 2" descr="C:\Users\horalek\Desktop\OPVK_hor_zakladni_logolink_RGB_cz.jpg"/>
          <p:cNvPicPr>
            <a:picLocks noChangeAspect="1" noChangeArrowheads="1"/>
          </p:cNvPicPr>
          <p:nvPr/>
        </p:nvPicPr>
        <p:blipFill>
          <a:blip r:embed="rId2"/>
          <a:srcRect/>
          <a:stretch>
            <a:fillRect/>
          </a:stretch>
        </p:blipFill>
        <p:spPr bwMode="auto">
          <a:xfrm>
            <a:off x="156595" y="1177585"/>
            <a:ext cx="5761037" cy="1258887"/>
          </a:xfrm>
          <a:prstGeom prst="rect">
            <a:avLst/>
          </a:prstGeom>
          <a:noFill/>
        </p:spPr>
      </p:pic>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a:xfrm>
            <a:off x="4252686" y="478941"/>
            <a:ext cx="4891313" cy="550415"/>
          </a:xfrm>
        </p:spPr>
        <p:txBody>
          <a:bodyPr>
            <a:noAutofit/>
          </a:bodyPr>
          <a:lstStyle/>
          <a:p>
            <a:r>
              <a:rPr lang="cs-CZ" sz="2400" dirty="0">
                <a:latin typeface="Calibri" panose="020F0502020204030204" pitchFamily="34" charset="0"/>
              </a:rPr>
              <a:t>Zápis dat na magnetooptický disk </a:t>
            </a:r>
          </a:p>
        </p:txBody>
      </p:sp>
      <p:sp>
        <p:nvSpPr>
          <p:cNvPr id="28675" name="Rectangle 3"/>
          <p:cNvSpPr>
            <a:spLocks noGrp="1" noChangeArrowheads="1"/>
          </p:cNvSpPr>
          <p:nvPr>
            <p:ph type="body" idx="4294967295"/>
          </p:nvPr>
        </p:nvSpPr>
        <p:spPr>
          <a:xfrm>
            <a:off x="250825" y="1600200"/>
            <a:ext cx="8642350" cy="4924425"/>
          </a:xfrm>
          <a:prstGeom prst="rect">
            <a:avLst/>
          </a:prstGeom>
        </p:spPr>
        <p:txBody>
          <a:bodyPr>
            <a:normAutofit/>
          </a:bodyPr>
          <a:lstStyle/>
          <a:p>
            <a:pPr marL="261938" indent="-260350">
              <a:lnSpc>
                <a:spcPct val="90000"/>
              </a:lnSpc>
              <a:buClr>
                <a:schemeClr val="tx2">
                  <a:lumMod val="60000"/>
                  <a:lumOff val="40000"/>
                </a:schemeClr>
              </a:buClr>
              <a:buFont typeface="Comenia Sans" pitchFamily="50" charset="-18"/>
              <a:buChar char="="/>
            </a:pPr>
            <a:r>
              <a:rPr lang="cs-CZ" sz="2400" dirty="0">
                <a:latin typeface="Calibri" panose="020F0502020204030204" pitchFamily="34" charset="0"/>
                <a:cs typeface="+mn-cs"/>
              </a:rPr>
              <a:t>Zápis informací na magnetooptický disk je prováděn pomocí zapisovací magnetické hlavy a laserového paprsku</a:t>
            </a:r>
          </a:p>
          <a:p>
            <a:pPr marL="536575" lvl="2" indent="-260350">
              <a:lnSpc>
                <a:spcPct val="90000"/>
              </a:lnSpc>
              <a:buClr>
                <a:schemeClr val="tx2">
                  <a:lumMod val="60000"/>
                  <a:lumOff val="40000"/>
                </a:schemeClr>
              </a:buClr>
              <a:buFont typeface="Comenia Sans" pitchFamily="50" charset="-18"/>
              <a:buChar char="="/>
            </a:pPr>
            <a:r>
              <a:rPr lang="cs-CZ" sz="2000" dirty="0">
                <a:latin typeface="Calibri" panose="020F0502020204030204" pitchFamily="34" charset="0"/>
              </a:rPr>
              <a:t>feromagnetická vrstva na magnetooptickém disku je vytvořena z materiálu, který je za běžných pokojových teplot možné zmagnetizovat pouze působením velmi silného pole, který zapisovací hlava nemůže vyvinout</a:t>
            </a:r>
          </a:p>
          <a:p>
            <a:pPr marL="261938" lvl="1" indent="-260350">
              <a:lnSpc>
                <a:spcPct val="90000"/>
              </a:lnSpc>
              <a:buClr>
                <a:schemeClr val="tx2">
                  <a:lumMod val="60000"/>
                  <a:lumOff val="40000"/>
                </a:schemeClr>
              </a:buClr>
              <a:buFont typeface="Comenia Sans" pitchFamily="50" charset="-18"/>
              <a:buChar char="="/>
            </a:pPr>
            <a:r>
              <a:rPr lang="cs-CZ" sz="2400" dirty="0">
                <a:latin typeface="Calibri" panose="020F0502020204030204" pitchFamily="34" charset="0"/>
              </a:rPr>
              <a:t>když teplota feromagnetické vrstvy překoná Curieovu teplotu</a:t>
            </a:r>
          </a:p>
          <a:p>
            <a:pPr marL="536575" lvl="2" indent="-260350">
              <a:lnSpc>
                <a:spcPct val="90000"/>
              </a:lnSpc>
              <a:buClr>
                <a:schemeClr val="tx2">
                  <a:lumMod val="60000"/>
                  <a:lumOff val="40000"/>
                </a:schemeClr>
              </a:buClr>
              <a:buFont typeface="Comenia Sans" pitchFamily="50" charset="-18"/>
              <a:buChar char="="/>
            </a:pPr>
            <a:r>
              <a:rPr lang="cs-CZ" sz="2000" dirty="0">
                <a:latin typeface="Calibri" panose="020F0502020204030204" pitchFamily="34" charset="0"/>
              </a:rPr>
              <a:t>překonán náhodný pohyb atomů vnitřní síly působící spontánní magnetizaci a z feromagnetické látky se stává látka paramagnetická</a:t>
            </a:r>
          </a:p>
          <a:p>
            <a:pPr marL="536575" lvl="2" indent="-260350">
              <a:lnSpc>
                <a:spcPct val="90000"/>
              </a:lnSpc>
              <a:buClr>
                <a:schemeClr val="tx2">
                  <a:lumMod val="60000"/>
                  <a:lumOff val="40000"/>
                </a:schemeClr>
              </a:buClr>
              <a:buFont typeface="Comenia Sans" pitchFamily="50" charset="-18"/>
              <a:buChar char="="/>
            </a:pPr>
            <a:r>
              <a:rPr lang="cs-CZ" sz="2000" dirty="0">
                <a:latin typeface="Calibri" panose="020F0502020204030204" pitchFamily="34" charset="0"/>
              </a:rPr>
              <a:t>na ní již relativně slabé magnetické pole zapisovací hlavy může působit</a:t>
            </a:r>
          </a:p>
          <a:p>
            <a:pPr marL="536575" lvl="2" indent="-260350">
              <a:lnSpc>
                <a:spcPct val="90000"/>
              </a:lnSpc>
              <a:buClr>
                <a:schemeClr val="tx2">
                  <a:lumMod val="60000"/>
                  <a:lumOff val="40000"/>
                </a:schemeClr>
              </a:buClr>
              <a:buFont typeface="Comenia Sans" pitchFamily="50" charset="-18"/>
              <a:buChar char="="/>
            </a:pPr>
            <a:r>
              <a:rPr lang="cs-CZ" sz="2000" dirty="0">
                <a:latin typeface="Calibri" panose="020F0502020204030204" pitchFamily="34" charset="0"/>
              </a:rPr>
              <a:t>teplota feromagnetické vrstvy je zvyšována laserovým paprskem, který je velmi přesně zaostřen právě na tuto vrstvu a dokáže zvýšit teplotu zápisového místa na cca 180 °C.</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a:xfrm>
            <a:off x="4252686" y="478941"/>
            <a:ext cx="4891313" cy="550415"/>
          </a:xfrm>
        </p:spPr>
        <p:txBody>
          <a:bodyPr>
            <a:noAutofit/>
          </a:bodyPr>
          <a:lstStyle/>
          <a:p>
            <a:r>
              <a:rPr lang="cs-CZ" sz="2400" dirty="0">
                <a:latin typeface="Calibri" panose="020F0502020204030204" pitchFamily="34" charset="0"/>
              </a:rPr>
              <a:t>Zápis dat na magnetooptický disk</a:t>
            </a:r>
          </a:p>
        </p:txBody>
      </p:sp>
      <p:pic>
        <p:nvPicPr>
          <p:cNvPr id="2050" name="Picture 2" descr="D:\DropBox\SkyDrive\UHK\Architektura-inovace\diagram_P12S1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25207" y="1515531"/>
            <a:ext cx="4693586" cy="5079234"/>
          </a:xfrm>
          <a:prstGeom prst="rect">
            <a:avLst/>
          </a:prstGeom>
          <a:solidFill>
            <a:schemeClr val="bg1"/>
          </a:solidFill>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a:xfrm>
            <a:off x="4253345" y="478941"/>
            <a:ext cx="4890655" cy="550415"/>
          </a:xfrm>
        </p:spPr>
        <p:txBody>
          <a:bodyPr>
            <a:noAutofit/>
          </a:bodyPr>
          <a:lstStyle/>
          <a:p>
            <a:r>
              <a:rPr lang="cs-CZ" sz="2400" dirty="0">
                <a:latin typeface="Calibri" panose="020F0502020204030204" pitchFamily="34" charset="0"/>
              </a:rPr>
              <a:t>Zápis dat na magnetooptický disk</a:t>
            </a:r>
          </a:p>
        </p:txBody>
      </p:sp>
      <p:sp>
        <p:nvSpPr>
          <p:cNvPr id="34819" name="Rectangle 3"/>
          <p:cNvSpPr>
            <a:spLocks noGrp="1" noChangeArrowheads="1"/>
          </p:cNvSpPr>
          <p:nvPr>
            <p:ph type="body" idx="4294967295"/>
          </p:nvPr>
        </p:nvSpPr>
        <p:spPr>
          <a:xfrm>
            <a:off x="250825" y="1600200"/>
            <a:ext cx="8642350" cy="4924425"/>
          </a:xfrm>
          <a:prstGeom prst="rect">
            <a:avLst/>
          </a:prstGeom>
        </p:spPr>
        <p:txBody>
          <a:bodyPr>
            <a:normAutofit/>
          </a:bodyPr>
          <a:lstStyle/>
          <a:p>
            <a:pPr marL="263525" indent="-263525">
              <a:lnSpc>
                <a:spcPct val="90000"/>
              </a:lnSpc>
              <a:buClr>
                <a:schemeClr val="tx2">
                  <a:lumMod val="60000"/>
                  <a:lumOff val="40000"/>
                </a:schemeClr>
              </a:buClr>
              <a:buFont typeface="Comenia Sans" pitchFamily="50" charset="-18"/>
              <a:buChar char="="/>
            </a:pPr>
            <a:r>
              <a:rPr lang="cs-CZ" sz="2800" dirty="0">
                <a:latin typeface="Calibri" panose="020F0502020204030204" pitchFamily="34" charset="0"/>
                <a:cs typeface="+mn-cs"/>
              </a:rPr>
              <a:t>Starší mechaniky měly 3 fáze pro zápis:</a:t>
            </a:r>
          </a:p>
          <a:p>
            <a:pPr marL="539750" lvl="1" indent="-263525">
              <a:lnSpc>
                <a:spcPct val="90000"/>
              </a:lnSpc>
              <a:buClr>
                <a:schemeClr val="tx2">
                  <a:lumMod val="60000"/>
                  <a:lumOff val="40000"/>
                </a:schemeClr>
              </a:buClr>
              <a:buFont typeface="Comenia Sans" pitchFamily="50" charset="-18"/>
              <a:buChar char="="/>
            </a:pPr>
            <a:r>
              <a:rPr lang="cs-CZ" sz="2400" dirty="0">
                <a:latin typeface="Calibri" panose="020F0502020204030204" pitchFamily="34" charset="0"/>
              </a:rPr>
              <a:t>přemazání kombinací laserového paprsku a zápisové hlavy</a:t>
            </a:r>
          </a:p>
          <a:p>
            <a:pPr marL="539750" lvl="1" indent="-263525">
              <a:lnSpc>
                <a:spcPct val="90000"/>
              </a:lnSpc>
              <a:buClr>
                <a:schemeClr val="tx2">
                  <a:lumMod val="60000"/>
                  <a:lumOff val="40000"/>
                </a:schemeClr>
              </a:buClr>
              <a:buFont typeface="Comenia Sans" pitchFamily="50" charset="-18"/>
              <a:buChar char="="/>
            </a:pPr>
            <a:r>
              <a:rPr lang="cs-CZ" sz="2400" dirty="0">
                <a:latin typeface="Calibri" panose="020F0502020204030204" pitchFamily="34" charset="0"/>
              </a:rPr>
              <a:t>vlastní zápis</a:t>
            </a:r>
          </a:p>
          <a:p>
            <a:pPr marL="539750" lvl="1" indent="-263525">
              <a:lnSpc>
                <a:spcPct val="90000"/>
              </a:lnSpc>
              <a:buClr>
                <a:schemeClr val="tx2">
                  <a:lumMod val="60000"/>
                  <a:lumOff val="40000"/>
                </a:schemeClr>
              </a:buClr>
              <a:buFont typeface="Comenia Sans" pitchFamily="50" charset="-18"/>
              <a:buChar char="="/>
            </a:pPr>
            <a:r>
              <a:rPr lang="cs-CZ" sz="2400" dirty="0">
                <a:latin typeface="Calibri" panose="020F0502020204030204" pitchFamily="34" charset="0"/>
              </a:rPr>
              <a:t>verifikace zapsaných dat</a:t>
            </a:r>
          </a:p>
          <a:p>
            <a:pPr marL="263525" indent="-263525">
              <a:lnSpc>
                <a:spcPct val="90000"/>
              </a:lnSpc>
              <a:buClr>
                <a:schemeClr val="tx2">
                  <a:lumMod val="60000"/>
                  <a:lumOff val="40000"/>
                </a:schemeClr>
              </a:buClr>
              <a:buFont typeface="Comenia Sans" pitchFamily="50" charset="-18"/>
              <a:buChar char="="/>
            </a:pPr>
            <a:r>
              <a:rPr lang="cs-CZ" sz="2800" dirty="0">
                <a:latin typeface="Calibri" panose="020F0502020204030204" pitchFamily="34" charset="0"/>
                <a:cs typeface="+mn-cs"/>
              </a:rPr>
              <a:t>Moderní mechaniky:</a:t>
            </a:r>
          </a:p>
          <a:p>
            <a:pPr marL="539750" lvl="1" indent="-263525">
              <a:lnSpc>
                <a:spcPct val="90000"/>
              </a:lnSpc>
              <a:buClr>
                <a:schemeClr val="tx2">
                  <a:lumMod val="60000"/>
                  <a:lumOff val="40000"/>
                </a:schemeClr>
              </a:buClr>
              <a:buFont typeface="Comenia Sans" pitchFamily="50" charset="-18"/>
              <a:buChar char="="/>
            </a:pPr>
            <a:r>
              <a:rPr lang="cs-CZ" sz="2400" dirty="0">
                <a:latin typeface="Calibri" panose="020F0502020204030204" pitchFamily="34" charset="0"/>
              </a:rPr>
              <a:t>Sloučily 1 a 2 fázi</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a:xfrm>
            <a:off x="3835730" y="478941"/>
            <a:ext cx="5308271" cy="550415"/>
          </a:xfrm>
        </p:spPr>
        <p:txBody>
          <a:bodyPr>
            <a:noAutofit/>
          </a:bodyPr>
          <a:lstStyle/>
          <a:p>
            <a:r>
              <a:rPr lang="cs-CZ" sz="2400" dirty="0">
                <a:latin typeface="Calibri" panose="020F0502020204030204" pitchFamily="34" charset="0"/>
              </a:rPr>
              <a:t>Čtení dat z magnetooptického disku </a:t>
            </a:r>
          </a:p>
        </p:txBody>
      </p:sp>
      <p:sp>
        <p:nvSpPr>
          <p:cNvPr id="36867" name="Rectangle 3"/>
          <p:cNvSpPr>
            <a:spLocks noGrp="1" noChangeArrowheads="1"/>
          </p:cNvSpPr>
          <p:nvPr>
            <p:ph type="body" idx="4294967295"/>
          </p:nvPr>
        </p:nvSpPr>
        <p:spPr>
          <a:xfrm>
            <a:off x="250825" y="1600200"/>
            <a:ext cx="8642350" cy="4924425"/>
          </a:xfrm>
          <a:prstGeom prst="rect">
            <a:avLst/>
          </a:prstGeom>
        </p:spPr>
        <p:txBody>
          <a:bodyPr>
            <a:normAutofit/>
          </a:bodyPr>
          <a:lstStyle/>
          <a:p>
            <a:pPr marL="263525" indent="-263525">
              <a:lnSpc>
                <a:spcPct val="90000"/>
              </a:lnSpc>
              <a:buClr>
                <a:schemeClr val="tx2">
                  <a:lumMod val="60000"/>
                  <a:lumOff val="40000"/>
                </a:schemeClr>
              </a:buClr>
              <a:buFont typeface="Comenia Sans" pitchFamily="50" charset="-18"/>
              <a:buChar char="="/>
            </a:pPr>
            <a:r>
              <a:rPr lang="cs-CZ" sz="2800" dirty="0">
                <a:latin typeface="Calibri" panose="020F0502020204030204" pitchFamily="34" charset="0"/>
                <a:cs typeface="+mn-cs"/>
              </a:rPr>
              <a:t>Čtení zaznamenaných dat je založeno na tzv. </a:t>
            </a:r>
            <a:r>
              <a:rPr lang="cs-CZ" sz="2800" dirty="0" err="1">
                <a:latin typeface="Calibri" panose="020F0502020204030204" pitchFamily="34" charset="0"/>
                <a:cs typeface="+mn-cs"/>
              </a:rPr>
              <a:t>Kerrově</a:t>
            </a:r>
            <a:r>
              <a:rPr lang="cs-CZ" sz="2800" dirty="0">
                <a:latin typeface="Calibri" panose="020F0502020204030204" pitchFamily="34" charset="0"/>
                <a:cs typeface="+mn-cs"/>
              </a:rPr>
              <a:t> jevu</a:t>
            </a:r>
          </a:p>
          <a:p>
            <a:pPr marL="539750" lvl="1" indent="-263525">
              <a:lnSpc>
                <a:spcPct val="90000"/>
              </a:lnSpc>
              <a:buClr>
                <a:schemeClr val="tx2">
                  <a:lumMod val="60000"/>
                  <a:lumOff val="40000"/>
                </a:schemeClr>
              </a:buClr>
              <a:buFont typeface="Comenia Sans" pitchFamily="50" charset="-18"/>
              <a:buChar char="="/>
            </a:pPr>
            <a:r>
              <a:rPr lang="cs-CZ" sz="2400" dirty="0">
                <a:latin typeface="Calibri" panose="020F0502020204030204" pitchFamily="34" charset="0"/>
              </a:rPr>
              <a:t>na magnetický materiál dopadne polarizovaný laserový paprsek, je vlivem magnetizace materiálu pootočen jedním či druhým směrem podle toho, jak je doména polarizovaná</a:t>
            </a:r>
          </a:p>
          <a:p>
            <a:pPr marL="803275" lvl="2" indent="-263525">
              <a:lnSpc>
                <a:spcPct val="90000"/>
              </a:lnSpc>
              <a:buClr>
                <a:schemeClr val="tx2">
                  <a:lumMod val="60000"/>
                  <a:lumOff val="40000"/>
                </a:schemeClr>
              </a:buClr>
              <a:buFont typeface="Comenia Sans" pitchFamily="50" charset="-18"/>
              <a:buChar char="="/>
            </a:pPr>
            <a:r>
              <a:rPr lang="cs-CZ" sz="2000" dirty="0">
                <a:latin typeface="Calibri" panose="020F0502020204030204" pitchFamily="34" charset="0"/>
              </a:rPr>
              <a:t>úhel pootočení je menší než jeden stupeň</a:t>
            </a:r>
          </a:p>
          <a:p>
            <a:pPr marL="803275" lvl="2" indent="-263525">
              <a:lnSpc>
                <a:spcPct val="90000"/>
              </a:lnSpc>
              <a:buClr>
                <a:schemeClr val="tx2">
                  <a:lumMod val="60000"/>
                  <a:lumOff val="40000"/>
                </a:schemeClr>
              </a:buClr>
              <a:buFont typeface="Comenia Sans" pitchFamily="50" charset="-18"/>
              <a:buChar char="="/>
            </a:pPr>
            <a:r>
              <a:rPr lang="cs-CZ" sz="2000" dirty="0">
                <a:latin typeface="Calibri" panose="020F0502020204030204" pitchFamily="34" charset="0"/>
              </a:rPr>
              <a:t>jako analyzátor polarizace se používá takzvaný </a:t>
            </a:r>
            <a:r>
              <a:rPr lang="cs-CZ" sz="2000" dirty="0" err="1">
                <a:latin typeface="Calibri" panose="020F0502020204030204" pitchFamily="34" charset="0"/>
              </a:rPr>
              <a:t>Wollastonův</a:t>
            </a:r>
            <a:r>
              <a:rPr lang="cs-CZ" sz="2000" dirty="0">
                <a:latin typeface="Calibri" panose="020F0502020204030204" pitchFamily="34" charset="0"/>
              </a:rPr>
              <a:t> dvojlomný hranol</a:t>
            </a:r>
          </a:p>
          <a:p>
            <a:pPr marL="539750" lvl="1" indent="-263525">
              <a:lnSpc>
                <a:spcPct val="90000"/>
              </a:lnSpc>
              <a:buClr>
                <a:schemeClr val="tx2">
                  <a:lumMod val="60000"/>
                  <a:lumOff val="40000"/>
                </a:schemeClr>
              </a:buClr>
              <a:buFont typeface="Comenia Sans" pitchFamily="50" charset="-18"/>
              <a:buChar char="="/>
            </a:pPr>
            <a:r>
              <a:rPr lang="cs-CZ" sz="2400" dirty="0">
                <a:latin typeface="Calibri" panose="020F0502020204030204" pitchFamily="34" charset="0"/>
              </a:rPr>
              <a:t>měří se úhel natočení odraženého polarizovaného laserového paprsku, dle toho pak citlivé polarizační filtry ve čtecí hlavě poznají, zda byl zaznamenán bit 0 nebo bit 1.</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p:txBody>
          <a:bodyPr>
            <a:normAutofit/>
          </a:bodyPr>
          <a:lstStyle/>
          <a:p>
            <a:r>
              <a:rPr lang="cs-CZ" sz="2800" dirty="0">
                <a:latin typeface="Calibri" panose="020F0502020204030204" pitchFamily="34" charset="0"/>
              </a:rPr>
              <a:t>Média z pohledu využití</a:t>
            </a:r>
          </a:p>
        </p:txBody>
      </p:sp>
      <p:sp>
        <p:nvSpPr>
          <p:cNvPr id="43011" name="Rectangle 3"/>
          <p:cNvSpPr>
            <a:spLocks noGrp="1" noChangeArrowheads="1"/>
          </p:cNvSpPr>
          <p:nvPr>
            <p:ph type="body" idx="4294967295"/>
          </p:nvPr>
        </p:nvSpPr>
        <p:spPr>
          <a:xfrm>
            <a:off x="250825" y="1600200"/>
            <a:ext cx="8642350" cy="4924425"/>
          </a:xfrm>
          <a:prstGeom prst="rect">
            <a:avLst/>
          </a:prstGeom>
        </p:spPr>
        <p:txBody>
          <a:bodyPr>
            <a:normAutofit/>
          </a:bodyPr>
          <a:lstStyle/>
          <a:p>
            <a:pPr marL="263525" indent="-263525">
              <a:lnSpc>
                <a:spcPct val="90000"/>
              </a:lnSpc>
              <a:buClr>
                <a:schemeClr val="tx2">
                  <a:lumMod val="60000"/>
                  <a:lumOff val="40000"/>
                </a:schemeClr>
              </a:buClr>
              <a:buFont typeface="Comenia Sans" pitchFamily="50" charset="-18"/>
              <a:buChar char="="/>
            </a:pPr>
            <a:r>
              <a:rPr lang="cs-CZ" sz="2400" dirty="0">
                <a:latin typeface="Calibri" panose="020F0502020204030204" pitchFamily="34" charset="0"/>
                <a:cs typeface="+mn-cs"/>
              </a:rPr>
              <a:t>Nejčastější MO jsou o průměru 130 mm</a:t>
            </a:r>
          </a:p>
          <a:p>
            <a:pPr marL="539750" lvl="1" indent="-263525">
              <a:lnSpc>
                <a:spcPct val="90000"/>
              </a:lnSpc>
              <a:buClr>
                <a:schemeClr val="tx2">
                  <a:lumMod val="60000"/>
                  <a:lumOff val="40000"/>
                </a:schemeClr>
              </a:buClr>
              <a:buFont typeface="Comenia Sans" pitchFamily="50" charset="-18"/>
              <a:buChar char="="/>
            </a:pPr>
            <a:r>
              <a:rPr lang="cs-CZ" sz="2000" dirty="0">
                <a:latin typeface="Calibri" panose="020F0502020204030204" pitchFamily="34" charset="0"/>
              </a:rPr>
              <a:t>kapacity magnetooptických disků 128 MB, 230 MB, 540 MB, 600MB, 640 MB, 1,2 GB, 1,3 GB, 2,6 GB a 5,2 GB a 9,1 GB </a:t>
            </a:r>
          </a:p>
          <a:p>
            <a:pPr marL="539750" lvl="1" indent="-263525">
              <a:lnSpc>
                <a:spcPct val="90000"/>
              </a:lnSpc>
              <a:buClr>
                <a:schemeClr val="tx2">
                  <a:lumMod val="60000"/>
                  <a:lumOff val="40000"/>
                </a:schemeClr>
              </a:buClr>
              <a:buFont typeface="Comenia Sans" pitchFamily="50" charset="-18"/>
              <a:buChar char="="/>
            </a:pPr>
            <a:r>
              <a:rPr lang="cs-CZ" sz="2000" dirty="0">
                <a:latin typeface="Calibri" panose="020F0502020204030204" pitchFamily="34" charset="0"/>
              </a:rPr>
              <a:t>disky s kapacitou 128 MB až 1,3 GB jsou standardizovány ECMA</a:t>
            </a:r>
          </a:p>
          <a:p>
            <a:pPr marL="539750" lvl="1" indent="-263525">
              <a:lnSpc>
                <a:spcPct val="90000"/>
              </a:lnSpc>
              <a:buClr>
                <a:schemeClr val="tx2">
                  <a:lumMod val="60000"/>
                  <a:lumOff val="40000"/>
                </a:schemeClr>
              </a:buClr>
              <a:buFont typeface="Comenia Sans" pitchFamily="50" charset="-18"/>
              <a:buChar char="="/>
            </a:pPr>
            <a:r>
              <a:rPr lang="cs-CZ" sz="2000" dirty="0">
                <a:latin typeface="Calibri" panose="020F0502020204030204" pitchFamily="34" charset="0"/>
              </a:rPr>
              <a:t>rychlost přenosu dosahuje u novějších modelů hodnoty až 5,9 MB za sekundu</a:t>
            </a:r>
          </a:p>
        </p:txBody>
      </p:sp>
      <p:pic>
        <p:nvPicPr>
          <p:cNvPr id="11" name="Picture 12" descr="pc2416"/>
          <p:cNvPicPr>
            <a:picLocks noChangeAspect="1" noChangeArrowheads="1"/>
          </p:cNvPicPr>
          <p:nvPr/>
        </p:nvPicPr>
        <p:blipFill>
          <a:blip r:embed="rId3"/>
          <a:srcRect/>
          <a:stretch>
            <a:fillRect/>
          </a:stretch>
        </p:blipFill>
        <p:spPr bwMode="auto">
          <a:xfrm>
            <a:off x="4844178" y="3207799"/>
            <a:ext cx="3631187" cy="3486172"/>
          </a:xfrm>
          <a:prstGeom prst="rect">
            <a:avLst/>
          </a:prstGeom>
          <a:noFill/>
        </p:spPr>
      </p:pic>
      <p:pic>
        <p:nvPicPr>
          <p:cNvPr id="2050" name="Picture 2" descr="pc240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6060" y="3733347"/>
            <a:ext cx="2667000" cy="2667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title"/>
          </p:nvPr>
        </p:nvSpPr>
        <p:spPr/>
        <p:txBody>
          <a:bodyPr>
            <a:normAutofit/>
          </a:bodyPr>
          <a:lstStyle/>
          <a:p>
            <a:r>
              <a:rPr lang="cs-CZ" sz="2800" dirty="0">
                <a:latin typeface="Calibri" panose="020F0502020204030204" pitchFamily="34" charset="0"/>
              </a:rPr>
              <a:t>Využití MO disků</a:t>
            </a:r>
          </a:p>
        </p:txBody>
      </p:sp>
      <p:sp>
        <p:nvSpPr>
          <p:cNvPr id="3" name="Zástupný symbol pro text 2"/>
          <p:cNvSpPr>
            <a:spLocks noGrp="1"/>
          </p:cNvSpPr>
          <p:nvPr>
            <p:ph type="body" sz="quarter" idx="10"/>
          </p:nvPr>
        </p:nvSpPr>
        <p:spPr/>
        <p:txBody>
          <a:bodyPr>
            <a:normAutofit fontScale="92500" lnSpcReduction="10000"/>
          </a:bodyPr>
          <a:lstStyle/>
          <a:p>
            <a:pPr marL="263525" indent="-263525">
              <a:lnSpc>
                <a:spcPct val="110000"/>
              </a:lnSpc>
              <a:buClr>
                <a:schemeClr val="tx2">
                  <a:lumMod val="60000"/>
                  <a:lumOff val="40000"/>
                </a:schemeClr>
              </a:buClr>
              <a:buFont typeface="Comenia Sans" pitchFamily="50" charset="-18"/>
              <a:buChar char="="/>
            </a:pPr>
            <a:r>
              <a:rPr lang="cs-CZ" sz="2400" b="0" dirty="0">
                <a:latin typeface="Calibri" panose="020F0502020204030204" pitchFamily="34" charset="0"/>
                <a:cs typeface="+mn-cs"/>
              </a:rPr>
              <a:t>Magnetooptické disky (MO) tvoří velmi specializovanou oblast a jsou ideální pro společnosti a podniky, které musí dodržovat vládní předpisy pro archivaci, zpracovávají velké objemy dokumentů nebo vyžadují rychlý přístup k uloženým či archivovaným souborům. </a:t>
            </a:r>
          </a:p>
          <a:p>
            <a:pPr marL="263525" indent="-263525">
              <a:lnSpc>
                <a:spcPct val="110000"/>
              </a:lnSpc>
              <a:buClr>
                <a:schemeClr val="tx2">
                  <a:lumMod val="60000"/>
                  <a:lumOff val="40000"/>
                </a:schemeClr>
              </a:buClr>
              <a:buFont typeface="Comenia Sans" pitchFamily="50" charset="-18"/>
              <a:buChar char="="/>
            </a:pPr>
            <a:r>
              <a:rPr lang="cs-CZ" sz="2400" b="0" dirty="0">
                <a:latin typeface="Calibri" panose="020F0502020204030204" pitchFamily="34" charset="0"/>
                <a:cs typeface="+mn-cs"/>
              </a:rPr>
              <a:t>Magnetooptické disky nacházejí využití v následujících oblastech: zdravotnictví, oblast práva, grafika, tisk, správa dokumentů, vládní a vzdělávací organizace. </a:t>
            </a:r>
          </a:p>
          <a:p>
            <a:pPr marL="263525" indent="-263525">
              <a:lnSpc>
                <a:spcPct val="110000"/>
              </a:lnSpc>
              <a:buClr>
                <a:schemeClr val="tx2">
                  <a:lumMod val="60000"/>
                  <a:lumOff val="40000"/>
                </a:schemeClr>
              </a:buClr>
              <a:buFont typeface="Comenia Sans" pitchFamily="50" charset="-18"/>
              <a:buChar char="="/>
            </a:pPr>
            <a:r>
              <a:rPr lang="cs-CZ" sz="2400" b="0" dirty="0">
                <a:latin typeface="Calibri" panose="020F0502020204030204" pitchFamily="34" charset="0"/>
                <a:cs typeface="+mn-cs"/>
              </a:rPr>
              <a:t>Disky k jednorázovému zápisu a přepisovatelné disky HP překračují požadavky standardů ISO, IEC i ANSI. Testy kontroly kvality HP zahrnují 40 000 cyklů zavedení a vyjmutí, které minimalizují riziko poškození závěru a nenapravitelných problémů se čtením záznamu a zaručují kompletní přístup k souborům. </a:t>
            </a:r>
          </a:p>
        </p:txBody>
      </p:sp>
    </p:spTree>
    <p:extLst>
      <p:ext uri="{BB962C8B-B14F-4D97-AF65-F5344CB8AC3E}">
        <p14:creationId xmlns:p14="http://schemas.microsoft.com/office/powerpoint/2010/main" val="17681724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normAutofit/>
          </a:bodyPr>
          <a:lstStyle/>
          <a:p>
            <a:r>
              <a:rPr lang="cs-CZ" sz="2800" dirty="0">
                <a:latin typeface="Calibri" panose="020F0502020204030204" pitchFamily="34" charset="0"/>
              </a:rPr>
              <a:t>Optické paměti</a:t>
            </a:r>
          </a:p>
        </p:txBody>
      </p:sp>
      <p:sp>
        <p:nvSpPr>
          <p:cNvPr id="51203" name="Rectangle 3"/>
          <p:cNvSpPr>
            <a:spLocks noGrp="1" noChangeArrowheads="1"/>
          </p:cNvSpPr>
          <p:nvPr>
            <p:ph type="body" idx="4294967295"/>
          </p:nvPr>
        </p:nvSpPr>
        <p:spPr>
          <a:xfrm>
            <a:off x="250825" y="1600200"/>
            <a:ext cx="8642350" cy="4924425"/>
          </a:xfrm>
          <a:prstGeom prst="rect">
            <a:avLst/>
          </a:prstGeom>
        </p:spPr>
        <p:txBody>
          <a:bodyPr>
            <a:normAutofit/>
          </a:bodyPr>
          <a:lstStyle/>
          <a:p>
            <a:pPr marL="263525" indent="-263525">
              <a:lnSpc>
                <a:spcPct val="90000"/>
              </a:lnSpc>
              <a:buClr>
                <a:schemeClr val="tx2">
                  <a:lumMod val="60000"/>
                  <a:lumOff val="40000"/>
                </a:schemeClr>
              </a:buClr>
              <a:buFont typeface="Comenia Sans" pitchFamily="50" charset="-18"/>
              <a:buChar char="="/>
            </a:pPr>
            <a:r>
              <a:rPr lang="cs-CZ" sz="2800" dirty="0">
                <a:latin typeface="+mn-lt"/>
                <a:cs typeface="+mn-cs"/>
              </a:rPr>
              <a:t>Výhodou optických pamětí je bezkontaktní čtení a záznam informací</a:t>
            </a:r>
          </a:p>
          <a:p>
            <a:pPr marL="539750" lvl="1" indent="-263525">
              <a:lnSpc>
                <a:spcPct val="90000"/>
              </a:lnSpc>
              <a:buClr>
                <a:schemeClr val="tx2">
                  <a:lumMod val="60000"/>
                  <a:lumOff val="40000"/>
                </a:schemeClr>
              </a:buClr>
              <a:buFont typeface="Comenia Sans" pitchFamily="50" charset="-18"/>
              <a:buChar char="="/>
            </a:pPr>
            <a:r>
              <a:rPr lang="cs-CZ" sz="2400" dirty="0">
                <a:latin typeface="+mn-lt"/>
              </a:rPr>
              <a:t>optický disk se paměťové mechaniky dotýká pouze ve střední části, kde se nachází upínací mechanismus k motorku, jenž diskem otáčí</a:t>
            </a:r>
          </a:p>
          <a:p>
            <a:pPr marL="263525" indent="-263525">
              <a:lnSpc>
                <a:spcPct val="90000"/>
              </a:lnSpc>
              <a:buClr>
                <a:schemeClr val="tx2">
                  <a:lumMod val="60000"/>
                  <a:lumOff val="40000"/>
                </a:schemeClr>
              </a:buClr>
              <a:buFont typeface="Comenia Sans" pitchFamily="50" charset="-18"/>
              <a:buChar char="="/>
            </a:pPr>
            <a:r>
              <a:rPr lang="cs-CZ" sz="2800" dirty="0">
                <a:latin typeface="+mn-lt"/>
                <a:cs typeface="+mn-cs"/>
              </a:rPr>
              <a:t>Patří sem:</a:t>
            </a:r>
          </a:p>
          <a:p>
            <a:pPr marL="663575" lvl="1" indent="-263525">
              <a:lnSpc>
                <a:spcPct val="90000"/>
              </a:lnSpc>
              <a:buClr>
                <a:schemeClr val="tx2">
                  <a:lumMod val="60000"/>
                  <a:lumOff val="40000"/>
                </a:schemeClr>
              </a:buClr>
              <a:buFont typeface="Comenia Sans" pitchFamily="50" charset="-18"/>
              <a:buChar char="="/>
            </a:pPr>
            <a:r>
              <a:rPr lang="cs-CZ" sz="2400" dirty="0">
                <a:latin typeface="+mn-lt"/>
              </a:rPr>
              <a:t>CD (</a:t>
            </a:r>
            <a:r>
              <a:rPr lang="cs-CZ" sz="2400" dirty="0" err="1">
                <a:latin typeface="+mn-lt"/>
              </a:rPr>
              <a:t>Compact</a:t>
            </a:r>
            <a:r>
              <a:rPr lang="cs-CZ" sz="2400" dirty="0">
                <a:latin typeface="+mn-lt"/>
              </a:rPr>
              <a:t> Disk)</a:t>
            </a:r>
          </a:p>
          <a:p>
            <a:pPr marL="663575" lvl="1" indent="-263525">
              <a:lnSpc>
                <a:spcPct val="90000"/>
              </a:lnSpc>
              <a:buClr>
                <a:schemeClr val="tx2">
                  <a:lumMod val="60000"/>
                  <a:lumOff val="40000"/>
                </a:schemeClr>
              </a:buClr>
              <a:buFont typeface="Comenia Sans" pitchFamily="50" charset="-18"/>
              <a:buChar char="="/>
            </a:pPr>
            <a:r>
              <a:rPr lang="cs-CZ" sz="2400" dirty="0">
                <a:latin typeface="+mn-lt"/>
              </a:rPr>
              <a:t>DVD (Digital </a:t>
            </a:r>
            <a:r>
              <a:rPr lang="cs-CZ" sz="2400" dirty="0" err="1">
                <a:latin typeface="+mn-lt"/>
              </a:rPr>
              <a:t>Versatile</a:t>
            </a:r>
            <a:r>
              <a:rPr lang="cs-CZ" sz="2400" dirty="0">
                <a:latin typeface="+mn-lt"/>
              </a:rPr>
              <a:t> Disk)</a:t>
            </a:r>
          </a:p>
          <a:p>
            <a:pPr marL="663575" lvl="1" indent="-263525">
              <a:lnSpc>
                <a:spcPct val="90000"/>
              </a:lnSpc>
              <a:buClr>
                <a:schemeClr val="tx2">
                  <a:lumMod val="60000"/>
                  <a:lumOff val="40000"/>
                </a:schemeClr>
              </a:buClr>
              <a:buFont typeface="Comenia Sans" pitchFamily="50" charset="-18"/>
              <a:buChar char="="/>
            </a:pPr>
            <a:r>
              <a:rPr lang="cs-CZ" sz="2400" dirty="0" err="1">
                <a:latin typeface="+mn-lt"/>
              </a:rPr>
              <a:t>Blu</a:t>
            </a:r>
            <a:r>
              <a:rPr lang="cs-CZ" sz="2400" dirty="0">
                <a:latin typeface="+mn-lt"/>
              </a:rPr>
              <a:t> </a:t>
            </a:r>
            <a:r>
              <a:rPr lang="cs-CZ" sz="2400" dirty="0" err="1">
                <a:latin typeface="+mn-lt"/>
              </a:rPr>
              <a:t>Ray</a:t>
            </a:r>
            <a:r>
              <a:rPr lang="cs-CZ" sz="2400" dirty="0">
                <a:latin typeface="+mn-lt"/>
              </a:rPr>
              <a:t> Disk</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p:txBody>
          <a:bodyPr/>
          <a:lstStyle/>
          <a:p>
            <a:r>
              <a:rPr lang="cs-CZ" sz="2800" dirty="0">
                <a:latin typeface="Calibri" panose="020F0502020204030204" pitchFamily="34" charset="0"/>
              </a:rPr>
              <a:t>Kompaktní disk (CD)</a:t>
            </a:r>
            <a:r>
              <a:rPr lang="cs-CZ" dirty="0"/>
              <a:t> </a:t>
            </a:r>
          </a:p>
        </p:txBody>
      </p:sp>
      <p:sp>
        <p:nvSpPr>
          <p:cNvPr id="53251" name="Rectangle 3"/>
          <p:cNvSpPr>
            <a:spLocks noGrp="1" noChangeArrowheads="1"/>
          </p:cNvSpPr>
          <p:nvPr>
            <p:ph type="body" idx="4294967295"/>
          </p:nvPr>
        </p:nvSpPr>
        <p:spPr>
          <a:xfrm>
            <a:off x="250825" y="1600200"/>
            <a:ext cx="8642350" cy="4924425"/>
          </a:xfrm>
          <a:prstGeom prst="rect">
            <a:avLst/>
          </a:prstGeom>
        </p:spPr>
        <p:txBody>
          <a:bodyPr>
            <a:normAutofit/>
          </a:bodyPr>
          <a:lstStyle/>
          <a:p>
            <a:pPr marL="263525" indent="-263525">
              <a:lnSpc>
                <a:spcPct val="90000"/>
              </a:lnSpc>
              <a:buClr>
                <a:schemeClr val="tx2">
                  <a:lumMod val="60000"/>
                  <a:lumOff val="40000"/>
                </a:schemeClr>
              </a:buClr>
              <a:buFont typeface="Comenia Sans" pitchFamily="50" charset="-18"/>
              <a:buChar char="="/>
            </a:pPr>
            <a:r>
              <a:rPr lang="cs-CZ" sz="2400" dirty="0">
                <a:latin typeface="Calibri" panose="020F0502020204030204" pitchFamily="34" charset="0"/>
                <a:cs typeface="+mn-cs"/>
              </a:rPr>
              <a:t>Kompaktní disk (CD, </a:t>
            </a:r>
            <a:r>
              <a:rPr lang="cs-CZ" sz="2400" dirty="0" err="1">
                <a:latin typeface="Calibri" panose="020F0502020204030204" pitchFamily="34" charset="0"/>
                <a:cs typeface="+mn-cs"/>
              </a:rPr>
              <a:t>Compact</a:t>
            </a:r>
            <a:r>
              <a:rPr lang="cs-CZ" sz="2400" dirty="0">
                <a:latin typeface="Calibri" panose="020F0502020204030204" pitchFamily="34" charset="0"/>
                <a:cs typeface="+mn-cs"/>
              </a:rPr>
              <a:t> </a:t>
            </a:r>
            <a:r>
              <a:rPr lang="cs-CZ" sz="2400" dirty="0" err="1">
                <a:latin typeface="Calibri" panose="020F0502020204030204" pitchFamily="34" charset="0"/>
                <a:cs typeface="+mn-cs"/>
              </a:rPr>
              <a:t>Disc</a:t>
            </a:r>
            <a:r>
              <a:rPr lang="cs-CZ" sz="2400" dirty="0">
                <a:latin typeface="Calibri" panose="020F0502020204030204" pitchFamily="34" charset="0"/>
                <a:cs typeface="+mn-cs"/>
              </a:rPr>
              <a:t>) </a:t>
            </a:r>
          </a:p>
          <a:p>
            <a:pPr marL="539750" lvl="1" indent="-263525">
              <a:lnSpc>
                <a:spcPct val="90000"/>
              </a:lnSpc>
              <a:buClr>
                <a:schemeClr val="tx2">
                  <a:lumMod val="60000"/>
                  <a:lumOff val="40000"/>
                </a:schemeClr>
              </a:buClr>
              <a:buFont typeface="Comenia Sans" pitchFamily="50" charset="-18"/>
              <a:buChar char="="/>
            </a:pPr>
            <a:r>
              <a:rPr lang="cs-CZ" sz="2000" dirty="0">
                <a:latin typeface="Calibri" panose="020F0502020204030204" pitchFamily="34" charset="0"/>
              </a:rPr>
              <a:t>paměť určená pouze pro čtení</a:t>
            </a:r>
          </a:p>
          <a:p>
            <a:pPr marL="539750" lvl="1" indent="-263525">
              <a:lnSpc>
                <a:spcPct val="90000"/>
              </a:lnSpc>
              <a:buClr>
                <a:schemeClr val="tx2">
                  <a:lumMod val="60000"/>
                  <a:lumOff val="40000"/>
                </a:schemeClr>
              </a:buClr>
              <a:buFont typeface="Comenia Sans" pitchFamily="50" charset="-18"/>
              <a:buChar char="="/>
            </a:pPr>
            <a:r>
              <a:rPr lang="cs-CZ" sz="2000" dirty="0">
                <a:latin typeface="Calibri" panose="020F0502020204030204" pitchFamily="34" charset="0"/>
              </a:rPr>
              <a:t>zápis přímo při výrobě CD pomocí matrice (raznice)</a:t>
            </a:r>
          </a:p>
          <a:p>
            <a:pPr marL="803275" lvl="2" indent="-263525">
              <a:lnSpc>
                <a:spcPct val="90000"/>
              </a:lnSpc>
              <a:buClr>
                <a:schemeClr val="tx2">
                  <a:lumMod val="60000"/>
                  <a:lumOff val="40000"/>
                </a:schemeClr>
              </a:buClr>
              <a:buFont typeface="Comenia Sans" pitchFamily="50" charset="-18"/>
              <a:buChar char="="/>
            </a:pPr>
            <a:r>
              <a:rPr lang="cs-CZ" sz="1800" dirty="0">
                <a:latin typeface="Calibri" panose="020F0502020204030204" pitchFamily="34" charset="0"/>
              </a:rPr>
              <a:t>na je vytvořen inverzní obraz budoucí stopy a takzvaných </a:t>
            </a:r>
            <a:r>
              <a:rPr lang="cs-CZ" sz="1800" dirty="0" err="1">
                <a:latin typeface="Calibri" panose="020F0502020204030204" pitchFamily="34" charset="0"/>
              </a:rPr>
              <a:t>pitů</a:t>
            </a:r>
            <a:r>
              <a:rPr lang="cs-CZ" sz="1800" dirty="0">
                <a:latin typeface="Calibri" panose="020F0502020204030204" pitchFamily="34" charset="0"/>
              </a:rPr>
              <a:t>. </a:t>
            </a:r>
          </a:p>
          <a:p>
            <a:pPr marL="539750" lvl="1" indent="-263525">
              <a:lnSpc>
                <a:spcPct val="90000"/>
              </a:lnSpc>
              <a:buClr>
                <a:schemeClr val="tx2">
                  <a:lumMod val="60000"/>
                  <a:lumOff val="40000"/>
                </a:schemeClr>
              </a:buClr>
              <a:buFont typeface="Comenia Sans" pitchFamily="50" charset="-18"/>
              <a:buChar char="="/>
            </a:pPr>
            <a:r>
              <a:rPr lang="cs-CZ" sz="2000" dirty="0">
                <a:latin typeface="Calibri" panose="020F0502020204030204" pitchFamily="34" charset="0"/>
              </a:rPr>
              <a:t>v roce 1980 byl CD DA (Digital Audio) určený pro záznam zvuku, přijat jako průmyslový standard</a:t>
            </a:r>
          </a:p>
          <a:p>
            <a:pPr marL="539750" lvl="1" indent="-263525">
              <a:lnSpc>
                <a:spcPct val="90000"/>
              </a:lnSpc>
              <a:buClr>
                <a:schemeClr val="tx2">
                  <a:lumMod val="60000"/>
                  <a:lumOff val="40000"/>
                </a:schemeClr>
              </a:buClr>
              <a:buFont typeface="Comenia Sans" pitchFamily="50" charset="-18"/>
              <a:buChar char="="/>
            </a:pPr>
            <a:r>
              <a:rPr lang="cs-CZ" sz="2000" dirty="0">
                <a:latin typeface="Calibri" panose="020F0502020204030204" pitchFamily="34" charset="0"/>
              </a:rPr>
              <a:t>v roce 1985 se původní CD DA rozšířilo i o možnost záznamu dat a vznikl CD ROM</a:t>
            </a:r>
          </a:p>
          <a:p>
            <a:pPr marL="539750" lvl="1" indent="-263525">
              <a:lnSpc>
                <a:spcPct val="90000"/>
              </a:lnSpc>
              <a:buClr>
                <a:schemeClr val="tx2">
                  <a:lumMod val="60000"/>
                  <a:lumOff val="40000"/>
                </a:schemeClr>
              </a:buClr>
              <a:buFont typeface="Comenia Sans" pitchFamily="50" charset="-18"/>
              <a:buChar char="="/>
            </a:pPr>
            <a:r>
              <a:rPr lang="cs-CZ" sz="2000" dirty="0">
                <a:latin typeface="Calibri" panose="020F0502020204030204" pitchFamily="34" charset="0"/>
              </a:rPr>
              <a:t>technické charakteristiky CD jsou popsány v „barevných“ knihách</a:t>
            </a:r>
          </a:p>
          <a:p>
            <a:pPr marL="803275" lvl="2" indent="-263525">
              <a:lnSpc>
                <a:spcPct val="90000"/>
              </a:lnSpc>
              <a:buClr>
                <a:schemeClr val="tx2">
                  <a:lumMod val="60000"/>
                  <a:lumOff val="40000"/>
                </a:schemeClr>
              </a:buClr>
              <a:buFont typeface="Comenia Sans" pitchFamily="50" charset="-18"/>
              <a:buChar char="="/>
            </a:pPr>
            <a:r>
              <a:rPr lang="cs-CZ" sz="1800" dirty="0">
                <a:latin typeface="Calibri" panose="020F0502020204030204" pitchFamily="34" charset="0"/>
              </a:rPr>
              <a:t>základem je Červená kniha (</a:t>
            </a:r>
            <a:r>
              <a:rPr lang="cs-CZ" sz="1800" dirty="0" err="1">
                <a:latin typeface="Calibri" panose="020F0502020204030204" pitchFamily="34" charset="0"/>
              </a:rPr>
              <a:t>Red</a:t>
            </a:r>
            <a:r>
              <a:rPr lang="cs-CZ" sz="1800" dirty="0">
                <a:latin typeface="Calibri" panose="020F0502020204030204" pitchFamily="34" charset="0"/>
              </a:rPr>
              <a:t> </a:t>
            </a:r>
            <a:r>
              <a:rPr lang="cs-CZ" sz="1800" dirty="0" err="1">
                <a:latin typeface="Calibri" panose="020F0502020204030204" pitchFamily="34" charset="0"/>
              </a:rPr>
              <a:t>Book</a:t>
            </a:r>
            <a:r>
              <a:rPr lang="cs-CZ" sz="1800" dirty="0">
                <a:latin typeface="Calibri" panose="020F0502020204030204" pitchFamily="34" charset="0"/>
              </a:rPr>
              <a:t>) - popsáno CD DA (Digital Audio)</a:t>
            </a:r>
          </a:p>
          <a:p>
            <a:pPr marL="803275" lvl="2" indent="-263525">
              <a:lnSpc>
                <a:spcPct val="90000"/>
              </a:lnSpc>
              <a:buClr>
                <a:schemeClr val="tx2">
                  <a:lumMod val="60000"/>
                  <a:lumOff val="40000"/>
                </a:schemeClr>
              </a:buClr>
              <a:buFont typeface="Comenia Sans" pitchFamily="50" charset="-18"/>
              <a:buChar char="="/>
            </a:pPr>
            <a:r>
              <a:rPr lang="cs-CZ" sz="1800" dirty="0">
                <a:latin typeface="Calibri" panose="020F0502020204030204" pitchFamily="34" charset="0"/>
              </a:rPr>
              <a:t>žlutá kniha (</a:t>
            </a:r>
            <a:r>
              <a:rPr lang="cs-CZ" sz="1800" dirty="0" err="1">
                <a:latin typeface="Calibri" panose="020F0502020204030204" pitchFamily="34" charset="0"/>
              </a:rPr>
              <a:t>Yellow</a:t>
            </a:r>
            <a:r>
              <a:rPr lang="cs-CZ" sz="1800" dirty="0">
                <a:latin typeface="Calibri" panose="020F0502020204030204" pitchFamily="34" charset="0"/>
              </a:rPr>
              <a:t> </a:t>
            </a:r>
            <a:r>
              <a:rPr lang="cs-CZ" sz="1800" dirty="0" err="1">
                <a:latin typeface="Calibri" panose="020F0502020204030204" pitchFamily="34" charset="0"/>
              </a:rPr>
              <a:t>book</a:t>
            </a:r>
            <a:r>
              <a:rPr lang="cs-CZ" sz="1800" dirty="0">
                <a:latin typeface="Calibri" panose="020F0502020204030204" pitchFamily="34" charset="0"/>
              </a:rPr>
              <a:t>) s popisem CD ROM</a:t>
            </a:r>
          </a:p>
          <a:p>
            <a:pPr marL="803275" lvl="2" indent="-263525">
              <a:lnSpc>
                <a:spcPct val="90000"/>
              </a:lnSpc>
              <a:buClr>
                <a:schemeClr val="tx2">
                  <a:lumMod val="60000"/>
                  <a:lumOff val="40000"/>
                </a:schemeClr>
              </a:buClr>
              <a:buFont typeface="Comenia Sans" pitchFamily="50" charset="-18"/>
              <a:buChar char="="/>
            </a:pPr>
            <a:r>
              <a:rPr lang="cs-CZ" sz="1800" dirty="0">
                <a:latin typeface="Calibri" panose="020F0502020204030204" pitchFamily="34" charset="0"/>
              </a:rPr>
              <a:t>následují knihy, kde jsou popsány technologie CD-R, CD-RW, paketový zápis dat pro CD-RW apod.</a:t>
            </a:r>
          </a:p>
          <a:p>
            <a:pPr marL="803275" lvl="2" indent="-263525">
              <a:lnSpc>
                <a:spcPct val="90000"/>
              </a:lnSpc>
              <a:buClr>
                <a:schemeClr val="tx2">
                  <a:lumMod val="60000"/>
                  <a:lumOff val="40000"/>
                </a:schemeClr>
              </a:buClr>
              <a:buFont typeface="Comenia Sans" pitchFamily="50" charset="-18"/>
              <a:buChar char="="/>
            </a:pPr>
            <a:r>
              <a:rPr lang="cs-CZ" sz="1800" dirty="0">
                <a:latin typeface="Calibri" panose="020F0502020204030204" pitchFamily="34" charset="0"/>
              </a:rPr>
              <a:t>všechny kompaktní disky splňující standard CD DA by měly obsahovat logo </a:t>
            </a:r>
            <a:r>
              <a:rPr lang="cs-CZ" sz="1800" dirty="0" err="1">
                <a:latin typeface="Calibri" panose="020F0502020204030204" pitchFamily="34" charset="0"/>
              </a:rPr>
              <a:t>Compact</a:t>
            </a:r>
            <a:r>
              <a:rPr lang="cs-CZ" sz="1800" dirty="0">
                <a:latin typeface="Calibri" panose="020F0502020204030204" pitchFamily="34" charset="0"/>
              </a:rPr>
              <a:t> </a:t>
            </a:r>
            <a:r>
              <a:rPr lang="cs-CZ" sz="1800" dirty="0" err="1">
                <a:latin typeface="Calibri" panose="020F0502020204030204" pitchFamily="34" charset="0"/>
              </a:rPr>
              <a:t>Disc</a:t>
            </a:r>
            <a:r>
              <a:rPr lang="cs-CZ" sz="1800" dirty="0">
                <a:latin typeface="Calibri" panose="020F0502020204030204" pitchFamily="34" charset="0"/>
              </a:rPr>
              <a:t> Digital Audio. </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p:txBody>
          <a:bodyPr>
            <a:normAutofit/>
          </a:bodyPr>
          <a:lstStyle/>
          <a:p>
            <a:r>
              <a:rPr lang="cs-CZ" sz="2800" dirty="0">
                <a:latin typeface="Calibri" panose="020F0502020204030204" pitchFamily="34" charset="0"/>
              </a:rPr>
              <a:t>Uložení dat na CD</a:t>
            </a:r>
          </a:p>
        </p:txBody>
      </p:sp>
      <p:sp>
        <p:nvSpPr>
          <p:cNvPr id="57347" name="Rectangle 3"/>
          <p:cNvSpPr>
            <a:spLocks noGrp="1" noChangeArrowheads="1"/>
          </p:cNvSpPr>
          <p:nvPr>
            <p:ph type="body" idx="4294967295"/>
          </p:nvPr>
        </p:nvSpPr>
        <p:spPr>
          <a:xfrm>
            <a:off x="250825" y="1151906"/>
            <a:ext cx="8642350" cy="5372719"/>
          </a:xfrm>
          <a:prstGeom prst="rect">
            <a:avLst/>
          </a:prstGeom>
        </p:spPr>
        <p:txBody>
          <a:bodyPr>
            <a:normAutofit lnSpcReduction="10000"/>
          </a:bodyPr>
          <a:lstStyle/>
          <a:p>
            <a:pPr marL="263525" indent="-263525">
              <a:lnSpc>
                <a:spcPct val="90000"/>
              </a:lnSpc>
              <a:buClr>
                <a:schemeClr val="tx2">
                  <a:lumMod val="60000"/>
                  <a:lumOff val="40000"/>
                </a:schemeClr>
              </a:buClr>
              <a:buFont typeface="Comenia Sans" pitchFamily="50" charset="-18"/>
              <a:buChar char="="/>
            </a:pPr>
            <a:r>
              <a:rPr lang="cs-CZ" sz="2300" dirty="0">
                <a:latin typeface="Calibri" panose="020F0502020204030204" pitchFamily="34" charset="0"/>
                <a:cs typeface="+mn-cs"/>
              </a:rPr>
              <a:t>Kompaktní disk tvoří tři vrstvy</a:t>
            </a:r>
          </a:p>
          <a:p>
            <a:pPr marL="539750" lvl="1" indent="-263525">
              <a:lnSpc>
                <a:spcPct val="90000"/>
              </a:lnSpc>
              <a:buClr>
                <a:schemeClr val="tx2">
                  <a:lumMod val="60000"/>
                  <a:lumOff val="40000"/>
                </a:schemeClr>
              </a:buClr>
              <a:buFont typeface="Comenia Sans" pitchFamily="50" charset="-18"/>
              <a:buChar char="="/>
            </a:pPr>
            <a:r>
              <a:rPr lang="cs-CZ" sz="1900" dirty="0">
                <a:latin typeface="Calibri" panose="020F0502020204030204" pitchFamily="34" charset="0"/>
              </a:rPr>
              <a:t>nosnou vrstvou je substrát vytvořený z polykarbonátu</a:t>
            </a:r>
          </a:p>
          <a:p>
            <a:pPr marL="539750" lvl="1" indent="-263525">
              <a:lnSpc>
                <a:spcPct val="90000"/>
              </a:lnSpc>
              <a:buClr>
                <a:schemeClr val="tx2">
                  <a:lumMod val="60000"/>
                  <a:lumOff val="40000"/>
                </a:schemeClr>
              </a:buClr>
              <a:buFont typeface="Comenia Sans" pitchFamily="50" charset="-18"/>
              <a:buChar char="="/>
            </a:pPr>
            <a:r>
              <a:rPr lang="cs-CZ" sz="1900" dirty="0">
                <a:latin typeface="Calibri" panose="020F0502020204030204" pitchFamily="34" charset="0"/>
              </a:rPr>
              <a:t>tato vrstva představuje většinu hmoty kompaktního disku</a:t>
            </a:r>
          </a:p>
          <a:p>
            <a:pPr marL="539750" lvl="1" indent="-263525">
              <a:lnSpc>
                <a:spcPct val="90000"/>
              </a:lnSpc>
              <a:buClr>
                <a:schemeClr val="tx2">
                  <a:lumMod val="60000"/>
                  <a:lumOff val="40000"/>
                </a:schemeClr>
              </a:buClr>
              <a:buFont typeface="Comenia Sans" pitchFamily="50" charset="-18"/>
              <a:buChar char="="/>
            </a:pPr>
            <a:r>
              <a:rPr lang="cs-CZ" sz="1900" dirty="0">
                <a:latin typeface="Calibri" panose="020F0502020204030204" pitchFamily="34" charset="0"/>
              </a:rPr>
              <a:t>je zde pomocí matrice vytlačena spirálová stopa s jamkami</a:t>
            </a:r>
          </a:p>
          <a:p>
            <a:pPr marL="539750" lvl="1" indent="-263525">
              <a:lnSpc>
                <a:spcPct val="90000"/>
              </a:lnSpc>
              <a:buClr>
                <a:schemeClr val="tx2">
                  <a:lumMod val="60000"/>
                  <a:lumOff val="40000"/>
                </a:schemeClr>
              </a:buClr>
              <a:buFont typeface="Comenia Sans" pitchFamily="50" charset="-18"/>
              <a:buChar char="="/>
            </a:pPr>
            <a:r>
              <a:rPr lang="cs-CZ" sz="1900" dirty="0">
                <a:latin typeface="Calibri" panose="020F0502020204030204" pitchFamily="34" charset="0"/>
              </a:rPr>
              <a:t>tato struktura je pokryta tenkou reflexní vrstvou materiálu</a:t>
            </a:r>
          </a:p>
          <a:p>
            <a:pPr marL="803275" lvl="2" indent="-263525">
              <a:lnSpc>
                <a:spcPct val="90000"/>
              </a:lnSpc>
              <a:buClr>
                <a:schemeClr val="tx2">
                  <a:lumMod val="60000"/>
                  <a:lumOff val="40000"/>
                </a:schemeClr>
              </a:buClr>
              <a:buFont typeface="Comenia Sans" pitchFamily="50" charset="-18"/>
              <a:buChar char="="/>
            </a:pPr>
            <a:r>
              <a:rPr lang="cs-CZ" sz="1700" dirty="0">
                <a:latin typeface="Calibri" panose="020F0502020204030204" pitchFamily="34" charset="0"/>
              </a:rPr>
              <a:t>dobře odráží světlo vlnové délky 780 </a:t>
            </a:r>
            <a:r>
              <a:rPr lang="cs-CZ" sz="1700" dirty="0" err="1">
                <a:latin typeface="Calibri" panose="020F0502020204030204" pitchFamily="34" charset="0"/>
              </a:rPr>
              <a:t>nm</a:t>
            </a:r>
            <a:endParaRPr lang="cs-CZ" sz="1700" dirty="0">
              <a:latin typeface="Calibri" panose="020F0502020204030204" pitchFamily="34" charset="0"/>
            </a:endParaRPr>
          </a:p>
          <a:p>
            <a:pPr marL="539750" lvl="1" indent="-263525">
              <a:lnSpc>
                <a:spcPct val="90000"/>
              </a:lnSpc>
              <a:buClr>
                <a:schemeClr val="tx2">
                  <a:lumMod val="60000"/>
                  <a:lumOff val="40000"/>
                </a:schemeClr>
              </a:buClr>
              <a:buFont typeface="Comenia Sans" pitchFamily="50" charset="-18"/>
              <a:buChar char="="/>
            </a:pPr>
            <a:r>
              <a:rPr lang="cs-CZ" sz="1900" dirty="0">
                <a:latin typeface="Calibri" panose="020F0502020204030204" pitchFamily="34" charset="0"/>
              </a:rPr>
              <a:t>na reflexní vrstvě je nanesena vrstva ochranná</a:t>
            </a:r>
          </a:p>
          <a:p>
            <a:pPr marL="803275" lvl="2" indent="-263525">
              <a:lnSpc>
                <a:spcPct val="90000"/>
              </a:lnSpc>
              <a:buClr>
                <a:schemeClr val="tx2">
                  <a:lumMod val="60000"/>
                  <a:lumOff val="40000"/>
                </a:schemeClr>
              </a:buClr>
              <a:buFont typeface="Comenia Sans" pitchFamily="50" charset="-18"/>
              <a:buChar char="="/>
            </a:pPr>
            <a:r>
              <a:rPr lang="cs-CZ" sz="1700" dirty="0">
                <a:latin typeface="Calibri" panose="020F0502020204030204" pitchFamily="34" charset="0"/>
              </a:rPr>
              <a:t>tato vrstva chrání reflexní vrstvu před mechanickým poškozením</a:t>
            </a:r>
          </a:p>
          <a:p>
            <a:pPr marL="539750" lvl="1" indent="-263525">
              <a:lnSpc>
                <a:spcPct val="90000"/>
              </a:lnSpc>
              <a:buClr>
                <a:schemeClr val="tx2">
                  <a:lumMod val="60000"/>
                  <a:lumOff val="40000"/>
                </a:schemeClr>
              </a:buClr>
              <a:buFont typeface="Comenia Sans" pitchFamily="50" charset="-18"/>
              <a:buChar char="="/>
            </a:pPr>
            <a:r>
              <a:rPr lang="cs-CZ" sz="1900" dirty="0">
                <a:latin typeface="Calibri" panose="020F0502020204030204" pitchFamily="34" charset="0"/>
              </a:rPr>
              <a:t>průměr disku je 12 centimetrů a tloušťka dosahuje 1,2 milimetru</a:t>
            </a:r>
          </a:p>
          <a:p>
            <a:pPr marL="539750" lvl="1" indent="-263525">
              <a:lnSpc>
                <a:spcPct val="90000"/>
              </a:lnSpc>
              <a:buClr>
                <a:schemeClr val="tx2">
                  <a:lumMod val="60000"/>
                  <a:lumOff val="40000"/>
                </a:schemeClr>
              </a:buClr>
              <a:buFont typeface="Comenia Sans" pitchFamily="50" charset="-18"/>
              <a:buChar char="="/>
            </a:pPr>
            <a:r>
              <a:rPr lang="cs-CZ" sz="1900" dirty="0">
                <a:latin typeface="Calibri" panose="020F0502020204030204" pitchFamily="34" charset="0"/>
              </a:rPr>
              <a:t>vnitřní otvor má průměr 15 milimetrů</a:t>
            </a:r>
          </a:p>
          <a:p>
            <a:pPr marL="539750" lvl="1" indent="-263525">
              <a:lnSpc>
                <a:spcPct val="90000"/>
              </a:lnSpc>
              <a:buClr>
                <a:schemeClr val="tx2">
                  <a:lumMod val="60000"/>
                  <a:lumOff val="40000"/>
                </a:schemeClr>
              </a:buClr>
              <a:buFont typeface="Comenia Sans" pitchFamily="50" charset="-18"/>
              <a:buChar char="="/>
            </a:pPr>
            <a:r>
              <a:rPr lang="cs-CZ" sz="1900" dirty="0">
                <a:latin typeface="Calibri" panose="020F0502020204030204" pitchFamily="34" charset="0"/>
              </a:rPr>
              <a:t>binárně zakódované informace jsou na kompaktním disku uloženy na spirálové stopě</a:t>
            </a:r>
          </a:p>
          <a:p>
            <a:pPr marL="803275" lvl="2" indent="-263525">
              <a:lnSpc>
                <a:spcPct val="90000"/>
              </a:lnSpc>
              <a:buClr>
                <a:schemeClr val="tx2">
                  <a:lumMod val="60000"/>
                  <a:lumOff val="40000"/>
                </a:schemeClr>
              </a:buClr>
              <a:buFont typeface="Comenia Sans" pitchFamily="50" charset="-18"/>
              <a:buChar char="="/>
            </a:pPr>
            <a:r>
              <a:rPr lang="cs-CZ" sz="1700" dirty="0">
                <a:latin typeface="Calibri" panose="020F0502020204030204" pitchFamily="34" charset="0"/>
              </a:rPr>
              <a:t>začátek leží uvnitř disku a konec na jeho okraji</a:t>
            </a:r>
          </a:p>
          <a:p>
            <a:pPr marL="803275" lvl="2" indent="-263525">
              <a:lnSpc>
                <a:spcPct val="90000"/>
              </a:lnSpc>
              <a:buClr>
                <a:schemeClr val="tx2">
                  <a:lumMod val="60000"/>
                  <a:lumOff val="40000"/>
                </a:schemeClr>
              </a:buClr>
              <a:buFont typeface="Comenia Sans" pitchFamily="50" charset="-18"/>
              <a:buChar char="="/>
            </a:pPr>
            <a:r>
              <a:rPr lang="cs-CZ" sz="1700" dirty="0">
                <a:latin typeface="Calibri" panose="020F0502020204030204" pitchFamily="34" charset="0"/>
              </a:rPr>
              <a:t>délka stopy CD-ROM dosahuje cca 4500 metrů</a:t>
            </a:r>
          </a:p>
          <a:p>
            <a:pPr marL="803275" lvl="2" indent="-263525">
              <a:lnSpc>
                <a:spcPct val="90000"/>
              </a:lnSpc>
              <a:buClr>
                <a:schemeClr val="tx2">
                  <a:lumMod val="60000"/>
                  <a:lumOff val="40000"/>
                </a:schemeClr>
              </a:buClr>
              <a:buFont typeface="Comenia Sans" pitchFamily="50" charset="-18"/>
              <a:buChar char="="/>
            </a:pPr>
            <a:r>
              <a:rPr lang="cs-CZ" sz="1700" dirty="0">
                <a:latin typeface="Calibri" panose="020F0502020204030204" pitchFamily="34" charset="0"/>
              </a:rPr>
              <a:t>samotná stopa je tvořena jamkami (</a:t>
            </a:r>
            <a:r>
              <a:rPr lang="cs-CZ" sz="1700" dirty="0" err="1">
                <a:latin typeface="Calibri" panose="020F0502020204030204" pitchFamily="34" charset="0"/>
              </a:rPr>
              <a:t>pits</a:t>
            </a:r>
            <a:r>
              <a:rPr lang="cs-CZ" sz="1700" dirty="0">
                <a:latin typeface="Calibri" panose="020F0502020204030204" pitchFamily="34" charset="0"/>
              </a:rPr>
              <a:t>) a mezerami mezi jamkami (</a:t>
            </a:r>
            <a:r>
              <a:rPr lang="cs-CZ" sz="1700" dirty="0" err="1">
                <a:latin typeface="Calibri" panose="020F0502020204030204" pitchFamily="34" charset="0"/>
              </a:rPr>
              <a:t>lands</a:t>
            </a:r>
            <a:r>
              <a:rPr lang="cs-CZ" sz="1700" dirty="0">
                <a:latin typeface="Calibri" panose="020F0502020204030204" pitchFamily="34" charset="0"/>
              </a:rPr>
              <a:t>)</a:t>
            </a:r>
          </a:p>
          <a:p>
            <a:pPr marL="803275" lvl="2" indent="-263525">
              <a:lnSpc>
                <a:spcPct val="90000"/>
              </a:lnSpc>
              <a:buClr>
                <a:schemeClr val="tx2">
                  <a:lumMod val="60000"/>
                  <a:lumOff val="40000"/>
                </a:schemeClr>
              </a:buClr>
              <a:buFont typeface="Comenia Sans" pitchFamily="50" charset="-18"/>
              <a:buChar char="="/>
            </a:pPr>
            <a:r>
              <a:rPr lang="cs-CZ" sz="1700" dirty="0">
                <a:latin typeface="Calibri" panose="020F0502020204030204" pitchFamily="34" charset="0"/>
              </a:rPr>
              <a:t>hloubka jamek je 0,13 </a:t>
            </a:r>
            <a:r>
              <a:rPr lang="el-GR" sz="1700" dirty="0">
                <a:latin typeface="Calibri" panose="020F0502020204030204" pitchFamily="34" charset="0"/>
              </a:rPr>
              <a:t>μ</a:t>
            </a:r>
            <a:r>
              <a:rPr lang="cs-CZ" sz="1700" dirty="0">
                <a:latin typeface="Calibri" panose="020F0502020204030204" pitchFamily="34" charset="0"/>
              </a:rPr>
              <a:t>m</a:t>
            </a:r>
          </a:p>
          <a:p>
            <a:pPr marL="803275" lvl="2" indent="-263525">
              <a:lnSpc>
                <a:spcPct val="90000"/>
              </a:lnSpc>
              <a:buClr>
                <a:schemeClr val="tx2">
                  <a:lumMod val="60000"/>
                  <a:lumOff val="40000"/>
                </a:schemeClr>
              </a:buClr>
              <a:buFont typeface="Comenia Sans" pitchFamily="50" charset="-18"/>
              <a:buChar char="="/>
            </a:pPr>
            <a:r>
              <a:rPr lang="cs-CZ" sz="1700" dirty="0">
                <a:latin typeface="Calibri" panose="020F0502020204030204" pitchFamily="34" charset="0"/>
              </a:rPr>
              <a:t>přechod mezi jamkou a mezerou či mezi mezerou a jamkou představuje logickou jedničku, místa bez přechodů pak logickou nulu</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p:txBody>
          <a:bodyPr>
            <a:normAutofit/>
          </a:bodyPr>
          <a:lstStyle/>
          <a:p>
            <a:r>
              <a:rPr lang="cs-CZ" sz="2800" dirty="0">
                <a:latin typeface="Calibri" panose="020F0502020204030204" pitchFamily="34" charset="0"/>
              </a:rPr>
              <a:t>Uložení dat na CD</a:t>
            </a:r>
          </a:p>
        </p:txBody>
      </p:sp>
      <p:sp>
        <p:nvSpPr>
          <p:cNvPr id="61443" name="Rectangle 3"/>
          <p:cNvSpPr>
            <a:spLocks noGrp="1" noChangeArrowheads="1"/>
          </p:cNvSpPr>
          <p:nvPr>
            <p:ph type="body" idx="4294967295"/>
          </p:nvPr>
        </p:nvSpPr>
        <p:spPr>
          <a:xfrm>
            <a:off x="250825" y="1270660"/>
            <a:ext cx="8642350" cy="5253965"/>
          </a:xfrm>
          <a:prstGeom prst="rect">
            <a:avLst/>
          </a:prstGeom>
        </p:spPr>
        <p:txBody>
          <a:bodyPr>
            <a:normAutofit/>
          </a:bodyPr>
          <a:lstStyle/>
          <a:p>
            <a:pPr marL="263525" indent="-263525">
              <a:lnSpc>
                <a:spcPct val="90000"/>
              </a:lnSpc>
              <a:buClr>
                <a:schemeClr val="tx2">
                  <a:lumMod val="60000"/>
                  <a:lumOff val="40000"/>
                </a:schemeClr>
              </a:buClr>
              <a:buFont typeface="Comenia Sans" pitchFamily="50" charset="-18"/>
              <a:buChar char="="/>
            </a:pPr>
            <a:r>
              <a:rPr lang="cs-CZ" sz="2400" dirty="0">
                <a:latin typeface="Calibri" panose="020F0502020204030204" pitchFamily="34" charset="0"/>
              </a:rPr>
              <a:t>samotná jamka (pit) má délku 0,5 µm a šířku 1,6 µm</a:t>
            </a:r>
          </a:p>
          <a:p>
            <a:pPr marL="263525" indent="-263525">
              <a:lnSpc>
                <a:spcPct val="90000"/>
              </a:lnSpc>
              <a:buClr>
                <a:schemeClr val="tx2">
                  <a:lumMod val="60000"/>
                  <a:lumOff val="40000"/>
                </a:schemeClr>
              </a:buClr>
              <a:buFont typeface="Comenia Sans" pitchFamily="50" charset="-18"/>
              <a:buChar char="="/>
            </a:pPr>
            <a:r>
              <a:rPr lang="cs-CZ" sz="2400" dirty="0">
                <a:latin typeface="Calibri" panose="020F0502020204030204" pitchFamily="34" charset="0"/>
              </a:rPr>
              <a:t>počet jamek dosahuje až tři miliardy</a:t>
            </a:r>
          </a:p>
          <a:p>
            <a:pPr marL="263525" indent="-263525">
              <a:lnSpc>
                <a:spcPct val="90000"/>
              </a:lnSpc>
              <a:buClr>
                <a:schemeClr val="tx2">
                  <a:lumMod val="60000"/>
                  <a:lumOff val="40000"/>
                </a:schemeClr>
              </a:buClr>
              <a:buFont typeface="Comenia Sans" pitchFamily="50" charset="-18"/>
              <a:buChar char="="/>
            </a:pPr>
            <a:r>
              <a:rPr lang="cs-CZ" sz="2400" dirty="0">
                <a:latin typeface="Calibri" panose="020F0502020204030204" pitchFamily="34" charset="0"/>
                <a:cs typeface="+mn-cs"/>
              </a:rPr>
              <a:t>celou stopu je možné chápat jako sekvenci bitů</a:t>
            </a:r>
          </a:p>
          <a:p>
            <a:pPr marL="539750" lvl="1" indent="-263525">
              <a:lnSpc>
                <a:spcPct val="90000"/>
              </a:lnSpc>
              <a:buClr>
                <a:schemeClr val="tx2">
                  <a:lumMod val="60000"/>
                  <a:lumOff val="40000"/>
                </a:schemeClr>
              </a:buClr>
              <a:buFont typeface="Comenia Sans" pitchFamily="50" charset="-18"/>
              <a:buChar char="="/>
            </a:pPr>
            <a:r>
              <a:rPr lang="cs-CZ" sz="2000" dirty="0">
                <a:latin typeface="Calibri" panose="020F0502020204030204" pitchFamily="34" charset="0"/>
              </a:rPr>
              <a:t>ty jsou rozděleny do fyzických sektorů</a:t>
            </a:r>
          </a:p>
          <a:p>
            <a:pPr marL="803275" lvl="2" indent="-263525">
              <a:lnSpc>
                <a:spcPct val="90000"/>
              </a:lnSpc>
              <a:buClr>
                <a:schemeClr val="tx2">
                  <a:lumMod val="60000"/>
                  <a:lumOff val="40000"/>
                </a:schemeClr>
              </a:buClr>
              <a:buFont typeface="Comenia Sans" pitchFamily="50" charset="-18"/>
              <a:buChar char="="/>
            </a:pPr>
            <a:r>
              <a:rPr lang="cs-CZ" sz="1800" dirty="0">
                <a:latin typeface="Calibri" panose="020F0502020204030204" pitchFamily="34" charset="0"/>
              </a:rPr>
              <a:t>každý sektor má pevnou délku 2352 bytů</a:t>
            </a:r>
          </a:p>
          <a:p>
            <a:pPr marL="803275" lvl="2" indent="-263525">
              <a:lnSpc>
                <a:spcPct val="90000"/>
              </a:lnSpc>
              <a:buClr>
                <a:schemeClr val="tx2">
                  <a:lumMod val="60000"/>
                  <a:lumOff val="40000"/>
                </a:schemeClr>
              </a:buClr>
              <a:buFont typeface="Comenia Sans" pitchFamily="50" charset="-18"/>
              <a:buChar char="="/>
            </a:pPr>
            <a:r>
              <a:rPr lang="cs-CZ" sz="1800" dirty="0">
                <a:latin typeface="Calibri" panose="020F0502020204030204" pitchFamily="34" charset="0"/>
              </a:rPr>
              <a:t>každý blok začíná dvanáctibytovým synchronizačním vzorkem </a:t>
            </a:r>
            <a:br>
              <a:rPr lang="cs-CZ" sz="1800" dirty="0">
                <a:latin typeface="Calibri" panose="020F0502020204030204" pitchFamily="34" charset="0"/>
              </a:rPr>
            </a:br>
            <a:r>
              <a:rPr lang="cs-CZ" sz="1800" dirty="0">
                <a:latin typeface="Calibri" panose="020F0502020204030204" pitchFamily="34" charset="0"/>
              </a:rPr>
              <a:t>a čtyřbytovým záhlavím sektoru</a:t>
            </a:r>
          </a:p>
          <a:p>
            <a:pPr marL="803275" lvl="2" indent="-263525">
              <a:lnSpc>
                <a:spcPct val="90000"/>
              </a:lnSpc>
              <a:buClr>
                <a:schemeClr val="tx2">
                  <a:lumMod val="60000"/>
                  <a:lumOff val="40000"/>
                </a:schemeClr>
              </a:buClr>
              <a:buFont typeface="Comenia Sans" pitchFamily="50" charset="-18"/>
              <a:buChar char="="/>
            </a:pPr>
            <a:r>
              <a:rPr lang="cs-CZ" sz="1800" dirty="0">
                <a:latin typeface="Calibri" panose="020F0502020204030204" pitchFamily="34" charset="0"/>
              </a:rPr>
              <a:t>zde je uvedena tříbytová adresa sektoru </a:t>
            </a:r>
            <a:br>
              <a:rPr lang="cs-CZ" sz="1800" dirty="0">
                <a:latin typeface="Calibri" panose="020F0502020204030204" pitchFamily="34" charset="0"/>
              </a:rPr>
            </a:br>
            <a:r>
              <a:rPr lang="cs-CZ" sz="1800" dirty="0">
                <a:latin typeface="Calibri" panose="020F0502020204030204" pitchFamily="34" charset="0"/>
              </a:rPr>
              <a:t>(ve formátu minuta:sekunda:sektor) a především mód (číslo 1 či 2)</a:t>
            </a:r>
          </a:p>
          <a:p>
            <a:pPr marL="803275" lvl="2" indent="-263525">
              <a:lnSpc>
                <a:spcPct val="90000"/>
              </a:lnSpc>
              <a:buClr>
                <a:schemeClr val="tx2">
                  <a:lumMod val="60000"/>
                  <a:lumOff val="40000"/>
                </a:schemeClr>
              </a:buClr>
              <a:buFont typeface="Comenia Sans" pitchFamily="50" charset="-18"/>
              <a:buChar char="="/>
            </a:pPr>
            <a:r>
              <a:rPr lang="cs-CZ" sz="1800" dirty="0">
                <a:latin typeface="Calibri" panose="020F0502020204030204" pitchFamily="34" charset="0"/>
              </a:rPr>
              <a:t>podle použitého módu se rozlišuje, jak má být chápáno zbylých 2336 bytů</a:t>
            </a:r>
          </a:p>
          <a:p>
            <a:pPr marL="803275" lvl="2" indent="-263525">
              <a:lnSpc>
                <a:spcPct val="90000"/>
              </a:lnSpc>
              <a:buClr>
                <a:schemeClr val="tx2">
                  <a:lumMod val="60000"/>
                  <a:lumOff val="40000"/>
                </a:schemeClr>
              </a:buClr>
              <a:buFont typeface="Comenia Sans" pitchFamily="50" charset="-18"/>
              <a:buChar char="="/>
            </a:pPr>
            <a:r>
              <a:rPr lang="cs-CZ" sz="1800" dirty="0">
                <a:latin typeface="Calibri" panose="020F0502020204030204" pitchFamily="34" charset="0"/>
              </a:rPr>
              <a:t>v módu 2 mohou být všechny tyto byty využity pro záznam uživatelských dat</a:t>
            </a:r>
          </a:p>
          <a:p>
            <a:pPr marL="803275" lvl="2" indent="-263525">
              <a:lnSpc>
                <a:spcPct val="90000"/>
              </a:lnSpc>
              <a:buClr>
                <a:schemeClr val="tx2">
                  <a:lumMod val="60000"/>
                  <a:lumOff val="40000"/>
                </a:schemeClr>
              </a:buClr>
              <a:buFont typeface="Comenia Sans" pitchFamily="50" charset="-18"/>
              <a:buChar char="="/>
            </a:pPr>
            <a:r>
              <a:rPr lang="cs-CZ" sz="1800" dirty="0">
                <a:latin typeface="Calibri" panose="020F0502020204030204" pitchFamily="34" charset="0"/>
              </a:rPr>
              <a:t>v módu 1 je pro uživatelská data vyhrazeno pouze 2048 bytů a zbylých </a:t>
            </a:r>
            <a:br>
              <a:rPr lang="cs-CZ" sz="1800" dirty="0">
                <a:latin typeface="Calibri" panose="020F0502020204030204" pitchFamily="34" charset="0"/>
              </a:rPr>
            </a:br>
            <a:r>
              <a:rPr lang="cs-CZ" sz="1800" dirty="0">
                <a:latin typeface="Calibri" panose="020F0502020204030204" pitchFamily="34" charset="0"/>
              </a:rPr>
              <a:t>288 bytů slouží pro uložení detekčních a korekčních kódů (EDC a ECC)</a:t>
            </a:r>
          </a:p>
          <a:p>
            <a:pPr marL="803275" lvl="2" indent="-263525">
              <a:lnSpc>
                <a:spcPct val="90000"/>
              </a:lnSpc>
              <a:buClr>
                <a:schemeClr val="tx2">
                  <a:lumMod val="60000"/>
                  <a:lumOff val="40000"/>
                </a:schemeClr>
              </a:buClr>
              <a:buFont typeface="Comenia Sans" pitchFamily="50" charset="-18"/>
              <a:buChar char="="/>
            </a:pPr>
            <a:r>
              <a:rPr lang="cs-CZ" sz="1800" dirty="0">
                <a:latin typeface="Calibri" panose="020F0502020204030204" pitchFamily="34" charset="0"/>
              </a:rPr>
              <a:t>konkrétně je zde ve čtyřech bytech uložen kontrolní součet (EDC), následovaný osmi volnými byty a korekčním kódem (P-parita 172 bytů </a:t>
            </a:r>
            <a:br>
              <a:rPr lang="cs-CZ" sz="1800" dirty="0">
                <a:latin typeface="Calibri" panose="020F0502020204030204" pitchFamily="34" charset="0"/>
              </a:rPr>
            </a:br>
            <a:r>
              <a:rPr lang="cs-CZ" sz="1800" dirty="0">
                <a:latin typeface="Calibri" panose="020F0502020204030204" pitchFamily="34" charset="0"/>
              </a:rPr>
              <a:t>a Q-parita 104 bytů)</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p:txBody>
          <a:bodyPr>
            <a:normAutofit/>
          </a:bodyPr>
          <a:lstStyle/>
          <a:p>
            <a:r>
              <a:rPr lang="cs-CZ" sz="2800" dirty="0">
                <a:latin typeface="Calibri" panose="020F0502020204030204" pitchFamily="34" charset="0"/>
              </a:rPr>
              <a:t>Přenosná média</a:t>
            </a:r>
          </a:p>
        </p:txBody>
      </p:sp>
      <p:sp>
        <p:nvSpPr>
          <p:cNvPr id="3075" name="Rectangle 3"/>
          <p:cNvSpPr>
            <a:spLocks noGrp="1" noChangeArrowheads="1"/>
          </p:cNvSpPr>
          <p:nvPr>
            <p:ph type="body" idx="4294967295"/>
          </p:nvPr>
        </p:nvSpPr>
        <p:spPr>
          <a:xfrm>
            <a:off x="250825" y="1600200"/>
            <a:ext cx="8642350" cy="4924425"/>
          </a:xfrm>
          <a:prstGeom prst="rect">
            <a:avLst/>
          </a:prstGeom>
        </p:spPr>
        <p:txBody>
          <a:bodyPr>
            <a:normAutofit/>
          </a:bodyPr>
          <a:lstStyle/>
          <a:p>
            <a:pPr marL="261938" lvl="1" indent="-261938">
              <a:lnSpc>
                <a:spcPct val="90000"/>
              </a:lnSpc>
              <a:buClr>
                <a:schemeClr val="tx2">
                  <a:lumMod val="60000"/>
                  <a:lumOff val="40000"/>
                </a:schemeClr>
              </a:buClr>
              <a:buFont typeface="Comenia Sans" pitchFamily="50" charset="-18"/>
              <a:buChar char="="/>
            </a:pPr>
            <a:r>
              <a:rPr lang="cs-CZ" sz="2400" dirty="0">
                <a:latin typeface="Calibri" panose="020F0502020204030204" pitchFamily="34" charset="0"/>
              </a:rPr>
              <a:t>Účelem těchto médií je umožnit výměnu dat mezi počítači</a:t>
            </a:r>
          </a:p>
          <a:p>
            <a:pPr marL="261938" lvl="1" indent="-261938">
              <a:lnSpc>
                <a:spcPct val="90000"/>
              </a:lnSpc>
              <a:buClr>
                <a:schemeClr val="tx2">
                  <a:lumMod val="60000"/>
                  <a:lumOff val="40000"/>
                </a:schemeClr>
              </a:buClr>
              <a:buFont typeface="Comenia Sans" pitchFamily="50" charset="-18"/>
              <a:buChar char="="/>
            </a:pPr>
            <a:r>
              <a:rPr lang="cs-CZ" sz="2400" dirty="0">
                <a:latin typeface="Calibri" panose="020F0502020204030204" pitchFamily="34" charset="0"/>
              </a:rPr>
              <a:t>Postupně bylo vyvinuto několik přenosných systémů</a:t>
            </a:r>
          </a:p>
          <a:p>
            <a:pPr marL="536575" lvl="2" indent="-261938">
              <a:lnSpc>
                <a:spcPct val="90000"/>
              </a:lnSpc>
              <a:buClr>
                <a:schemeClr val="tx2">
                  <a:lumMod val="60000"/>
                  <a:lumOff val="40000"/>
                </a:schemeClr>
              </a:buClr>
              <a:buFont typeface="Comenia Sans" pitchFamily="50" charset="-18"/>
              <a:buChar char="="/>
            </a:pPr>
            <a:r>
              <a:rPr lang="cs-CZ" sz="2000" dirty="0">
                <a:latin typeface="Calibri" panose="020F0502020204030204" pitchFamily="34" charset="0"/>
              </a:rPr>
              <a:t>floppy disk</a:t>
            </a:r>
          </a:p>
          <a:p>
            <a:pPr marL="536575" lvl="2" indent="-261938">
              <a:lnSpc>
                <a:spcPct val="90000"/>
              </a:lnSpc>
              <a:buClr>
                <a:schemeClr val="tx2">
                  <a:lumMod val="60000"/>
                  <a:lumOff val="40000"/>
                </a:schemeClr>
              </a:buClr>
              <a:buFont typeface="Comenia Sans" pitchFamily="50" charset="-18"/>
              <a:buChar char="="/>
            </a:pPr>
            <a:r>
              <a:rPr lang="cs-CZ" sz="2000" dirty="0">
                <a:latin typeface="Calibri" panose="020F0502020204030204" pitchFamily="34" charset="0"/>
              </a:rPr>
              <a:t>magnetooptický disk</a:t>
            </a:r>
          </a:p>
          <a:p>
            <a:pPr marL="536575" lvl="2" indent="-261938">
              <a:lnSpc>
                <a:spcPct val="90000"/>
              </a:lnSpc>
              <a:buClr>
                <a:schemeClr val="tx2">
                  <a:lumMod val="60000"/>
                  <a:lumOff val="40000"/>
                </a:schemeClr>
              </a:buClr>
              <a:buFont typeface="Comenia Sans" pitchFamily="50" charset="-18"/>
              <a:buChar char="="/>
            </a:pPr>
            <a:r>
              <a:rPr lang="cs-CZ" sz="2000" dirty="0">
                <a:latin typeface="Calibri" panose="020F0502020204030204" pitchFamily="34" charset="0"/>
              </a:rPr>
              <a:t>CD</a:t>
            </a:r>
          </a:p>
          <a:p>
            <a:pPr marL="536575" lvl="2" indent="-261938">
              <a:lnSpc>
                <a:spcPct val="90000"/>
              </a:lnSpc>
              <a:buClr>
                <a:schemeClr val="tx2">
                  <a:lumMod val="60000"/>
                  <a:lumOff val="40000"/>
                </a:schemeClr>
              </a:buClr>
              <a:buFont typeface="Comenia Sans" pitchFamily="50" charset="-18"/>
              <a:buChar char="="/>
            </a:pPr>
            <a:r>
              <a:rPr lang="cs-CZ" sz="2000" dirty="0">
                <a:latin typeface="Calibri" panose="020F0502020204030204" pitchFamily="34" charset="0"/>
              </a:rPr>
              <a:t>DVD</a:t>
            </a:r>
          </a:p>
          <a:p>
            <a:pPr marL="536575" lvl="2" indent="-261938">
              <a:lnSpc>
                <a:spcPct val="90000"/>
              </a:lnSpc>
              <a:buClr>
                <a:schemeClr val="tx2">
                  <a:lumMod val="60000"/>
                  <a:lumOff val="40000"/>
                </a:schemeClr>
              </a:buClr>
              <a:buFont typeface="Comenia Sans" pitchFamily="50" charset="-18"/>
              <a:buChar char="="/>
            </a:pPr>
            <a:r>
              <a:rPr lang="cs-CZ" sz="2000" dirty="0" err="1">
                <a:latin typeface="Calibri" panose="020F0502020204030204" pitchFamily="34" charset="0"/>
              </a:rPr>
              <a:t>flash</a:t>
            </a:r>
            <a:r>
              <a:rPr lang="cs-CZ" sz="2000" dirty="0">
                <a:latin typeface="Calibri" panose="020F0502020204030204" pitchFamily="34" charset="0"/>
              </a:rPr>
              <a:t> disk</a:t>
            </a:r>
          </a:p>
          <a:p>
            <a:pPr marL="261938" indent="-261938">
              <a:lnSpc>
                <a:spcPct val="90000"/>
              </a:lnSpc>
              <a:buFont typeface="Wingdings" pitchFamily="2" charset="2"/>
              <a:buNone/>
            </a:pPr>
            <a:endParaRPr lang="cs-CZ" sz="28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p:txBody>
          <a:bodyPr>
            <a:normAutofit/>
          </a:bodyPr>
          <a:lstStyle/>
          <a:p>
            <a:r>
              <a:rPr lang="cs-CZ" sz="2800" dirty="0">
                <a:latin typeface="Calibri" panose="020F0502020204030204" pitchFamily="34" charset="0"/>
              </a:rPr>
              <a:t>Uložení dat na CD</a:t>
            </a:r>
          </a:p>
        </p:txBody>
      </p:sp>
      <p:sp>
        <p:nvSpPr>
          <p:cNvPr id="65539" name="Rectangle 3"/>
          <p:cNvSpPr>
            <a:spLocks noGrp="1" noChangeArrowheads="1"/>
          </p:cNvSpPr>
          <p:nvPr>
            <p:ph type="body" idx="4294967295"/>
          </p:nvPr>
        </p:nvSpPr>
        <p:spPr>
          <a:xfrm>
            <a:off x="250825" y="1600200"/>
            <a:ext cx="8642350" cy="4924425"/>
          </a:xfrm>
          <a:prstGeom prst="rect">
            <a:avLst/>
          </a:prstGeom>
        </p:spPr>
        <p:txBody>
          <a:bodyPr>
            <a:normAutofit/>
          </a:bodyPr>
          <a:lstStyle/>
          <a:p>
            <a:pPr marL="263525" indent="-263525">
              <a:lnSpc>
                <a:spcPct val="90000"/>
              </a:lnSpc>
              <a:buClr>
                <a:schemeClr val="tx2">
                  <a:lumMod val="60000"/>
                  <a:lumOff val="40000"/>
                </a:schemeClr>
              </a:buClr>
              <a:buFont typeface="Comenia Sans" pitchFamily="50" charset="-18"/>
              <a:buChar char="="/>
            </a:pPr>
            <a:r>
              <a:rPr lang="cs-CZ" sz="2400" dirty="0">
                <a:latin typeface="Calibri" panose="020F0502020204030204" pitchFamily="34" charset="0"/>
                <a:cs typeface="+mn-cs"/>
              </a:rPr>
              <a:t>Na logické úrovni je situace složitější</a:t>
            </a:r>
          </a:p>
          <a:p>
            <a:pPr marL="539750" lvl="1" indent="-263525">
              <a:lnSpc>
                <a:spcPct val="90000"/>
              </a:lnSpc>
              <a:buClr>
                <a:schemeClr val="tx2">
                  <a:lumMod val="60000"/>
                  <a:lumOff val="40000"/>
                </a:schemeClr>
              </a:buClr>
              <a:buFont typeface="Comenia Sans" pitchFamily="50" charset="-18"/>
              <a:buChar char="="/>
            </a:pPr>
            <a:r>
              <a:rPr lang="cs-CZ" sz="2000" dirty="0">
                <a:latin typeface="Calibri" panose="020F0502020204030204" pitchFamily="34" charset="0"/>
              </a:rPr>
              <a:t>pro CD-ROM je na logické úrovni nejčastěji používána norma ISO 9660 (popis způsobu reprezentace logické struktury dat na disku)</a:t>
            </a:r>
          </a:p>
          <a:p>
            <a:pPr marL="539750" lvl="1" indent="-263525">
              <a:lnSpc>
                <a:spcPct val="90000"/>
              </a:lnSpc>
              <a:buClr>
                <a:schemeClr val="tx2">
                  <a:lumMod val="60000"/>
                  <a:lumOff val="40000"/>
                </a:schemeClr>
              </a:buClr>
              <a:buFont typeface="Comenia Sans" pitchFamily="50" charset="-18"/>
              <a:buChar char="="/>
            </a:pPr>
            <a:r>
              <a:rPr lang="cs-CZ" sz="2000" dirty="0">
                <a:latin typeface="Calibri" panose="020F0502020204030204" pitchFamily="34" charset="0"/>
              </a:rPr>
              <a:t>délka logického bloku se nemusí shodovat s délkou bloku fyzického</a:t>
            </a:r>
          </a:p>
          <a:p>
            <a:pPr marL="803275" lvl="2" indent="-263525">
              <a:lnSpc>
                <a:spcPct val="90000"/>
              </a:lnSpc>
              <a:buClr>
                <a:schemeClr val="tx2">
                  <a:lumMod val="60000"/>
                  <a:lumOff val="40000"/>
                </a:schemeClr>
              </a:buClr>
              <a:buFont typeface="Comenia Sans" pitchFamily="50" charset="-18"/>
              <a:buChar char="="/>
            </a:pPr>
            <a:r>
              <a:rPr lang="cs-CZ" sz="1800" dirty="0">
                <a:latin typeface="Calibri" panose="020F0502020204030204" pitchFamily="34" charset="0"/>
              </a:rPr>
              <a:t>fyzický blok má délku 2048 bytů, blok logický může mít 512 či 1024 bytů</a:t>
            </a:r>
          </a:p>
          <a:p>
            <a:pPr marL="263525" indent="-263525">
              <a:lnSpc>
                <a:spcPct val="90000"/>
              </a:lnSpc>
              <a:buClr>
                <a:schemeClr val="tx2">
                  <a:lumMod val="60000"/>
                  <a:lumOff val="40000"/>
                </a:schemeClr>
              </a:buClr>
              <a:buFont typeface="Comenia Sans" pitchFamily="50" charset="-18"/>
              <a:buChar char="="/>
            </a:pPr>
            <a:r>
              <a:rPr lang="cs-CZ" sz="2400" dirty="0">
                <a:latin typeface="Calibri" panose="020F0502020204030204" pitchFamily="34" charset="0"/>
                <a:cs typeface="+mn-cs"/>
              </a:rPr>
              <a:t>Na začátku kompaktního disku jsou uloženy tabulky adresářových cest (</a:t>
            </a:r>
            <a:r>
              <a:rPr lang="cs-CZ" sz="2400" dirty="0" err="1">
                <a:latin typeface="Calibri" panose="020F0502020204030204" pitchFamily="34" charset="0"/>
                <a:cs typeface="+mn-cs"/>
              </a:rPr>
              <a:t>Path</a:t>
            </a:r>
            <a:r>
              <a:rPr lang="cs-CZ" sz="2400" dirty="0">
                <a:latin typeface="Calibri" panose="020F0502020204030204" pitchFamily="34" charset="0"/>
                <a:cs typeface="+mn-cs"/>
              </a:rPr>
              <a:t> </a:t>
            </a:r>
            <a:r>
              <a:rPr lang="cs-CZ" sz="2400" dirty="0" err="1">
                <a:latin typeface="Calibri" panose="020F0502020204030204" pitchFamily="34" charset="0"/>
                <a:cs typeface="+mn-cs"/>
              </a:rPr>
              <a:t>Tables</a:t>
            </a:r>
            <a:r>
              <a:rPr lang="cs-CZ" sz="2400" dirty="0">
                <a:latin typeface="Calibri" panose="020F0502020204030204" pitchFamily="34" charset="0"/>
                <a:cs typeface="+mn-cs"/>
              </a:rPr>
              <a:t>)</a:t>
            </a:r>
          </a:p>
          <a:p>
            <a:pPr marL="539750" lvl="1" indent="-263525">
              <a:lnSpc>
                <a:spcPct val="90000"/>
              </a:lnSpc>
              <a:buClr>
                <a:schemeClr val="tx2">
                  <a:lumMod val="60000"/>
                  <a:lumOff val="40000"/>
                </a:schemeClr>
              </a:buClr>
              <a:buFont typeface="Comenia Sans" pitchFamily="50" charset="-18"/>
              <a:buChar char="="/>
            </a:pPr>
            <a:r>
              <a:rPr lang="cs-CZ" sz="2000" dirty="0">
                <a:latin typeface="Calibri" panose="020F0502020204030204" pitchFamily="34" charset="0"/>
              </a:rPr>
              <a:t>umožňují rychlý přístup k jednotlivým souborům</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p:txBody>
          <a:bodyPr>
            <a:normAutofit/>
          </a:bodyPr>
          <a:lstStyle/>
          <a:p>
            <a:r>
              <a:rPr lang="cs-CZ" sz="2800" dirty="0">
                <a:latin typeface="Calibri" panose="020F0502020204030204" pitchFamily="34" charset="0"/>
              </a:rPr>
              <a:t>Čtení dat z CD</a:t>
            </a:r>
          </a:p>
        </p:txBody>
      </p:sp>
      <p:sp>
        <p:nvSpPr>
          <p:cNvPr id="71683" name="Rectangle 3"/>
          <p:cNvSpPr>
            <a:spLocks noGrp="1" noChangeArrowheads="1"/>
          </p:cNvSpPr>
          <p:nvPr>
            <p:ph type="body" idx="4294967295"/>
          </p:nvPr>
        </p:nvSpPr>
        <p:spPr>
          <a:xfrm>
            <a:off x="250825" y="1246910"/>
            <a:ext cx="8642350" cy="5277716"/>
          </a:xfrm>
          <a:prstGeom prst="rect">
            <a:avLst/>
          </a:prstGeom>
        </p:spPr>
        <p:txBody>
          <a:bodyPr>
            <a:normAutofit/>
          </a:bodyPr>
          <a:lstStyle/>
          <a:p>
            <a:pPr marL="263525" indent="-263525">
              <a:lnSpc>
                <a:spcPct val="90000"/>
              </a:lnSpc>
              <a:buClr>
                <a:schemeClr val="tx2">
                  <a:lumMod val="60000"/>
                  <a:lumOff val="40000"/>
                </a:schemeClr>
              </a:buClr>
              <a:buFont typeface="Comenia Sans" pitchFamily="50" charset="-18"/>
              <a:buChar char="="/>
            </a:pPr>
            <a:r>
              <a:rPr lang="cs-CZ" sz="2400" dirty="0">
                <a:latin typeface="Calibri" panose="020F0502020204030204" pitchFamily="34" charset="0"/>
                <a:cs typeface="+mn-cs"/>
              </a:rPr>
              <a:t>Reflexní vrstva odráží laserový paprsek zpět v plné intenzitě</a:t>
            </a:r>
          </a:p>
          <a:p>
            <a:pPr marL="263525" indent="-263525">
              <a:lnSpc>
                <a:spcPct val="90000"/>
              </a:lnSpc>
              <a:buClr>
                <a:schemeClr val="tx2">
                  <a:lumMod val="60000"/>
                  <a:lumOff val="40000"/>
                </a:schemeClr>
              </a:buClr>
              <a:buFont typeface="Comenia Sans" pitchFamily="50" charset="-18"/>
              <a:buChar char="="/>
            </a:pPr>
            <a:r>
              <a:rPr lang="cs-CZ" sz="2400" dirty="0">
                <a:latin typeface="Calibri" panose="020F0502020204030204" pitchFamily="34" charset="0"/>
                <a:cs typeface="+mn-cs"/>
              </a:rPr>
              <a:t>Při průchodu paprsku </a:t>
            </a:r>
            <a:r>
              <a:rPr lang="cs-CZ" sz="2400" dirty="0" err="1">
                <a:latin typeface="Calibri" panose="020F0502020204030204" pitchFamily="34" charset="0"/>
                <a:cs typeface="+mn-cs"/>
              </a:rPr>
              <a:t>pitem</a:t>
            </a:r>
            <a:r>
              <a:rPr lang="cs-CZ" sz="2400" dirty="0">
                <a:latin typeface="Calibri" panose="020F0502020204030204" pitchFamily="34" charset="0"/>
                <a:cs typeface="+mn-cs"/>
              </a:rPr>
              <a:t> je absorbováno větší množství energie</a:t>
            </a:r>
          </a:p>
          <a:p>
            <a:pPr marL="539750" lvl="1" indent="-263525">
              <a:lnSpc>
                <a:spcPct val="90000"/>
              </a:lnSpc>
              <a:buClr>
                <a:schemeClr val="tx2">
                  <a:lumMod val="60000"/>
                  <a:lumOff val="40000"/>
                </a:schemeClr>
              </a:buClr>
              <a:buFont typeface="Comenia Sans" pitchFamily="50" charset="-18"/>
              <a:buChar char="="/>
            </a:pPr>
            <a:r>
              <a:rPr lang="cs-CZ" sz="2000" dirty="0">
                <a:latin typeface="Calibri" panose="020F0502020204030204" pitchFamily="34" charset="0"/>
              </a:rPr>
              <a:t>Každá změna intenzity (přechod mezi </a:t>
            </a:r>
            <a:r>
              <a:rPr lang="cs-CZ" sz="2000" dirty="0" err="1">
                <a:latin typeface="Calibri" panose="020F0502020204030204" pitchFamily="34" charset="0"/>
              </a:rPr>
              <a:t>pitem</a:t>
            </a:r>
            <a:r>
              <a:rPr lang="cs-CZ" sz="2000" dirty="0">
                <a:latin typeface="Calibri" panose="020F0502020204030204" pitchFamily="34" charset="0"/>
              </a:rPr>
              <a:t> a </a:t>
            </a:r>
            <a:r>
              <a:rPr lang="cs-CZ" sz="2000" dirty="0" err="1">
                <a:latin typeface="Calibri" panose="020F0502020204030204" pitchFamily="34" charset="0"/>
              </a:rPr>
              <a:t>landem</a:t>
            </a:r>
            <a:r>
              <a:rPr lang="cs-CZ" sz="2000" dirty="0">
                <a:latin typeface="Calibri" panose="020F0502020204030204" pitchFamily="34" charset="0"/>
              </a:rPr>
              <a:t> či naopak) je považována za logickou jedničku</a:t>
            </a:r>
          </a:p>
        </p:txBody>
      </p:sp>
      <p:pic>
        <p:nvPicPr>
          <p:cNvPr id="1026" name="Picture 2" descr="D:\DropBox\SkyDrive\UHK\Architektura-inovace\diagram_P12S19.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78471" y="2992581"/>
            <a:ext cx="4492278" cy="3734790"/>
          </a:xfrm>
          <a:prstGeom prst="rect">
            <a:avLst/>
          </a:prstGeom>
          <a:solidFill>
            <a:schemeClr val="bg1"/>
          </a:solidFill>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p:txBody>
          <a:bodyPr>
            <a:normAutofit/>
          </a:bodyPr>
          <a:lstStyle/>
          <a:p>
            <a:r>
              <a:rPr lang="cs-CZ" sz="2800" dirty="0">
                <a:latin typeface="Calibri" panose="020F0502020204030204" pitchFamily="34" charset="0"/>
              </a:rPr>
              <a:t>Čtení dat z CD</a:t>
            </a:r>
          </a:p>
        </p:txBody>
      </p:sp>
      <p:sp>
        <p:nvSpPr>
          <p:cNvPr id="75779" name="Rectangle 3"/>
          <p:cNvSpPr>
            <a:spLocks noGrp="1" noChangeArrowheads="1"/>
          </p:cNvSpPr>
          <p:nvPr>
            <p:ph type="body" idx="4294967295"/>
          </p:nvPr>
        </p:nvSpPr>
        <p:spPr>
          <a:xfrm>
            <a:off x="250825" y="1600200"/>
            <a:ext cx="8642350" cy="4924425"/>
          </a:xfrm>
          <a:prstGeom prst="rect">
            <a:avLst/>
          </a:prstGeom>
        </p:spPr>
        <p:txBody>
          <a:bodyPr>
            <a:normAutofit/>
          </a:bodyPr>
          <a:lstStyle/>
          <a:p>
            <a:pPr marL="263525" indent="-263525">
              <a:lnSpc>
                <a:spcPct val="90000"/>
              </a:lnSpc>
              <a:buClr>
                <a:schemeClr val="tx2">
                  <a:lumMod val="60000"/>
                  <a:lumOff val="40000"/>
                </a:schemeClr>
              </a:buClr>
              <a:buFont typeface="Comenia Sans" pitchFamily="50" charset="-18"/>
              <a:buChar char="="/>
            </a:pPr>
            <a:r>
              <a:rPr lang="cs-CZ" sz="2400" dirty="0">
                <a:latin typeface="Calibri" panose="020F0502020204030204" pitchFamily="34" charset="0"/>
                <a:cs typeface="+mn-cs"/>
              </a:rPr>
              <a:t>Zvukové kompaktní disky měnily při čtení dat průběžně otáčky tak, aby byl zajištěn konstantní datový tok </a:t>
            </a:r>
            <a:br>
              <a:rPr lang="cs-CZ" sz="2400" dirty="0">
                <a:latin typeface="Calibri" panose="020F0502020204030204" pitchFamily="34" charset="0"/>
                <a:cs typeface="+mn-cs"/>
              </a:rPr>
            </a:br>
            <a:r>
              <a:rPr lang="cs-CZ" sz="2400" dirty="0">
                <a:latin typeface="Calibri" panose="020F0502020204030204" pitchFamily="34" charset="0"/>
                <a:cs typeface="+mn-cs"/>
              </a:rPr>
              <a:t>(CLV – </a:t>
            </a:r>
            <a:r>
              <a:rPr lang="cs-CZ" sz="2400" dirty="0" err="1">
                <a:latin typeface="Calibri" panose="020F0502020204030204" pitchFamily="34" charset="0"/>
                <a:cs typeface="+mn-cs"/>
              </a:rPr>
              <a:t>Constant</a:t>
            </a:r>
            <a:r>
              <a:rPr lang="cs-CZ" sz="2400" dirty="0">
                <a:latin typeface="Calibri" panose="020F0502020204030204" pitchFamily="34" charset="0"/>
                <a:cs typeface="+mn-cs"/>
              </a:rPr>
              <a:t> </a:t>
            </a:r>
            <a:r>
              <a:rPr lang="cs-CZ" sz="2400" dirty="0" err="1">
                <a:latin typeface="Calibri" panose="020F0502020204030204" pitchFamily="34" charset="0"/>
                <a:cs typeface="+mn-cs"/>
              </a:rPr>
              <a:t>Linear</a:t>
            </a:r>
            <a:r>
              <a:rPr lang="cs-CZ" sz="2400" dirty="0">
                <a:latin typeface="Calibri" panose="020F0502020204030204" pitchFamily="34" charset="0"/>
                <a:cs typeface="+mn-cs"/>
              </a:rPr>
              <a:t> </a:t>
            </a:r>
            <a:r>
              <a:rPr lang="cs-CZ" sz="2400" dirty="0" err="1">
                <a:latin typeface="Calibri" panose="020F0502020204030204" pitchFamily="34" charset="0"/>
                <a:cs typeface="+mn-cs"/>
              </a:rPr>
              <a:t>Velocity</a:t>
            </a:r>
            <a:r>
              <a:rPr lang="cs-CZ" sz="2400" dirty="0">
                <a:latin typeface="Calibri" panose="020F0502020204030204" pitchFamily="34" charset="0"/>
                <a:cs typeface="+mn-cs"/>
              </a:rPr>
              <a:t>). </a:t>
            </a:r>
          </a:p>
          <a:p>
            <a:pPr marL="539750" lvl="1" indent="-263525">
              <a:lnSpc>
                <a:spcPct val="90000"/>
              </a:lnSpc>
              <a:buClr>
                <a:schemeClr val="tx2">
                  <a:lumMod val="60000"/>
                  <a:lumOff val="40000"/>
                </a:schemeClr>
              </a:buClr>
              <a:buFont typeface="Comenia Sans" pitchFamily="50" charset="-18"/>
              <a:buChar char="="/>
            </a:pPr>
            <a:r>
              <a:rPr lang="cs-CZ" sz="2000" dirty="0">
                <a:latin typeface="Calibri" panose="020F0502020204030204" pitchFamily="34" charset="0"/>
              </a:rPr>
              <a:t>konkrétně se dosahovalo rychlosti čtení zvukových dat 1,4 MB/s, což odpovídá parametrům zvukového záznamu</a:t>
            </a:r>
          </a:p>
          <a:p>
            <a:pPr marL="539750" lvl="1" indent="-263525">
              <a:lnSpc>
                <a:spcPct val="90000"/>
              </a:lnSpc>
              <a:buClr>
                <a:schemeClr val="tx2">
                  <a:lumMod val="60000"/>
                  <a:lumOff val="40000"/>
                </a:schemeClr>
              </a:buClr>
              <a:buFont typeface="Comenia Sans" pitchFamily="50" charset="-18"/>
              <a:buChar char="="/>
            </a:pPr>
            <a:r>
              <a:rPr lang="cs-CZ" sz="2000" dirty="0">
                <a:latin typeface="Calibri" panose="020F0502020204030204" pitchFamily="34" charset="0"/>
              </a:rPr>
              <a:t>pokud pro datová CD odečteme synchronizační signály, hlavičky sektorů a ECC i EDC, dostaneme se k číslu 150 kilobytů za sekundu</a:t>
            </a:r>
          </a:p>
          <a:p>
            <a:pPr marL="803275" lvl="2" indent="-263525">
              <a:lnSpc>
                <a:spcPct val="90000"/>
              </a:lnSpc>
              <a:buClr>
                <a:schemeClr val="tx2">
                  <a:lumMod val="60000"/>
                  <a:lumOff val="40000"/>
                </a:schemeClr>
              </a:buClr>
              <a:buFont typeface="Comenia Sans" pitchFamily="50" charset="-18"/>
              <a:buChar char="="/>
            </a:pPr>
            <a:r>
              <a:rPr lang="cs-CZ" sz="1800" dirty="0">
                <a:latin typeface="Calibri" panose="020F0502020204030204" pitchFamily="34" charset="0"/>
              </a:rPr>
              <a:t>hodnota, jíž dosahují </a:t>
            </a:r>
            <a:r>
              <a:rPr lang="cs-CZ" sz="1800" dirty="0" err="1">
                <a:latin typeface="Calibri" panose="020F0502020204030204" pitchFamily="34" charset="0"/>
              </a:rPr>
              <a:t>jednorychlostní</a:t>
            </a:r>
            <a:r>
              <a:rPr lang="cs-CZ" sz="1800" dirty="0">
                <a:latin typeface="Calibri" panose="020F0502020204030204" pitchFamily="34" charset="0"/>
              </a:rPr>
              <a:t> mechaniky CR-ROM </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a:xfrm>
            <a:off x="4239491" y="478941"/>
            <a:ext cx="4839195" cy="550415"/>
          </a:xfrm>
        </p:spPr>
        <p:txBody>
          <a:bodyPr>
            <a:noAutofit/>
          </a:bodyPr>
          <a:lstStyle/>
          <a:p>
            <a:r>
              <a:rPr lang="cs-CZ" sz="2800" dirty="0">
                <a:latin typeface="Calibri" panose="020F0502020204030204" pitchFamily="34" charset="0"/>
              </a:rPr>
              <a:t>Postup výroby „lisovaných“ CD </a:t>
            </a:r>
          </a:p>
        </p:txBody>
      </p:sp>
      <p:sp>
        <p:nvSpPr>
          <p:cNvPr id="77827" name="Rectangle 3"/>
          <p:cNvSpPr>
            <a:spLocks noGrp="1" noChangeArrowheads="1"/>
          </p:cNvSpPr>
          <p:nvPr>
            <p:ph type="body" idx="4294967295"/>
          </p:nvPr>
        </p:nvSpPr>
        <p:spPr>
          <a:xfrm>
            <a:off x="250825" y="1600200"/>
            <a:ext cx="8642350" cy="4924425"/>
          </a:xfrm>
          <a:prstGeom prst="rect">
            <a:avLst/>
          </a:prstGeom>
        </p:spPr>
        <p:txBody>
          <a:bodyPr>
            <a:normAutofit/>
          </a:bodyPr>
          <a:lstStyle/>
          <a:p>
            <a:pPr marL="263525" indent="-263525">
              <a:lnSpc>
                <a:spcPct val="90000"/>
              </a:lnSpc>
              <a:buClr>
                <a:schemeClr val="tx2">
                  <a:lumMod val="60000"/>
                  <a:lumOff val="40000"/>
                </a:schemeClr>
              </a:buClr>
              <a:buFont typeface="Comenia Sans" pitchFamily="50" charset="-18"/>
              <a:buChar char="="/>
            </a:pPr>
            <a:r>
              <a:rPr lang="cs-CZ" sz="2800" dirty="0">
                <a:latin typeface="Calibri" panose="020F0502020204030204" pitchFamily="34" charset="0"/>
                <a:cs typeface="+mn-cs"/>
              </a:rPr>
              <a:t>Způsob výroby lisovaných zvukových či datových kompaktních disků je rozdělena do tří kroků:</a:t>
            </a:r>
          </a:p>
          <a:p>
            <a:pPr marL="539750" lvl="1" indent="-263525">
              <a:lnSpc>
                <a:spcPct val="90000"/>
              </a:lnSpc>
              <a:buClr>
                <a:schemeClr val="tx2">
                  <a:lumMod val="60000"/>
                  <a:lumOff val="40000"/>
                </a:schemeClr>
              </a:buClr>
              <a:buFont typeface="Comenia Sans" pitchFamily="50" charset="-18"/>
              <a:buChar char="="/>
            </a:pPr>
            <a:r>
              <a:rPr lang="cs-CZ" sz="2400" dirty="0" err="1">
                <a:latin typeface="Calibri" panose="020F0502020204030204" pitchFamily="34" charset="0"/>
              </a:rPr>
              <a:t>premastering</a:t>
            </a:r>
            <a:r>
              <a:rPr lang="cs-CZ" sz="2400" dirty="0">
                <a:latin typeface="Calibri" panose="020F0502020204030204" pitchFamily="34" charset="0"/>
              </a:rPr>
              <a:t> - se vytváří přesná bitová podoba výsledného kompaktního disku</a:t>
            </a:r>
          </a:p>
          <a:p>
            <a:pPr marL="803275" lvl="2" indent="-263525">
              <a:lnSpc>
                <a:spcPct val="90000"/>
              </a:lnSpc>
              <a:buClr>
                <a:schemeClr val="tx2">
                  <a:lumMod val="60000"/>
                  <a:lumOff val="40000"/>
                </a:schemeClr>
              </a:buClr>
              <a:buFont typeface="Comenia Sans" pitchFamily="50" charset="-18"/>
              <a:buChar char="="/>
            </a:pPr>
            <a:r>
              <a:rPr lang="cs-CZ" sz="2000" dirty="0">
                <a:latin typeface="Calibri" panose="020F0502020204030204" pitchFamily="34" charset="0"/>
              </a:rPr>
              <a:t>vstupem jsou data rozdělená do bloků o délce 2048 bytů</a:t>
            </a:r>
          </a:p>
          <a:p>
            <a:pPr marL="803275" lvl="2" indent="-263525">
              <a:lnSpc>
                <a:spcPct val="90000"/>
              </a:lnSpc>
              <a:buClr>
                <a:schemeClr val="tx2">
                  <a:lumMod val="60000"/>
                  <a:lumOff val="40000"/>
                </a:schemeClr>
              </a:buClr>
              <a:buFont typeface="Comenia Sans" pitchFamily="50" charset="-18"/>
              <a:buChar char="="/>
            </a:pPr>
            <a:r>
              <a:rPr lang="cs-CZ" sz="2000" dirty="0">
                <a:latin typeface="Calibri" panose="020F0502020204030204" pitchFamily="34" charset="0"/>
              </a:rPr>
              <a:t>každému bloku se programově dopočítají synchronizační data, chybové a detekční kódy (ECC, EDC) i adresy sektorů</a:t>
            </a:r>
          </a:p>
          <a:p>
            <a:pPr marL="539750" lvl="1" indent="-263525">
              <a:lnSpc>
                <a:spcPct val="90000"/>
              </a:lnSpc>
              <a:buClr>
                <a:schemeClr val="tx2">
                  <a:lumMod val="60000"/>
                  <a:lumOff val="40000"/>
                </a:schemeClr>
              </a:buClr>
              <a:buFont typeface="Comenia Sans" pitchFamily="50" charset="-18"/>
              <a:buChar char="="/>
            </a:pPr>
            <a:r>
              <a:rPr lang="cs-CZ" sz="2400" dirty="0" err="1">
                <a:latin typeface="Calibri" panose="020F0502020204030204" pitchFamily="34" charset="0"/>
              </a:rPr>
              <a:t>mastering</a:t>
            </a:r>
            <a:r>
              <a:rPr lang="cs-CZ" sz="2400" dirty="0">
                <a:latin typeface="Calibri" panose="020F0502020204030204" pitchFamily="34" charset="0"/>
              </a:rPr>
              <a:t> - výrobní fáze, během níž se vytvoří raznice</a:t>
            </a:r>
          </a:p>
          <a:p>
            <a:pPr marL="539750" lvl="1" indent="-263525">
              <a:lnSpc>
                <a:spcPct val="90000"/>
              </a:lnSpc>
              <a:buClr>
                <a:schemeClr val="tx2">
                  <a:lumMod val="60000"/>
                  <a:lumOff val="40000"/>
                </a:schemeClr>
              </a:buClr>
              <a:buFont typeface="Comenia Sans" pitchFamily="50" charset="-18"/>
              <a:buChar char="="/>
            </a:pPr>
            <a:r>
              <a:rPr lang="cs-CZ" sz="2400" dirty="0">
                <a:latin typeface="Calibri" panose="020F0502020204030204" pitchFamily="34" charset="0"/>
              </a:rPr>
              <a:t>výroba výsledného CD</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ChangeArrowheads="1"/>
          </p:cNvSpPr>
          <p:nvPr>
            <p:ph type="title"/>
          </p:nvPr>
        </p:nvSpPr>
        <p:spPr/>
        <p:txBody>
          <a:bodyPr>
            <a:normAutofit/>
          </a:bodyPr>
          <a:lstStyle/>
          <a:p>
            <a:r>
              <a:rPr lang="cs-CZ" sz="2800" dirty="0">
                <a:latin typeface="Calibri" panose="020F0502020204030204" pitchFamily="34" charset="0"/>
              </a:rPr>
              <a:t>CD-R</a:t>
            </a:r>
          </a:p>
        </p:txBody>
      </p:sp>
      <p:sp>
        <p:nvSpPr>
          <p:cNvPr id="88067" name="Rectangle 3"/>
          <p:cNvSpPr>
            <a:spLocks noGrp="1" noChangeArrowheads="1"/>
          </p:cNvSpPr>
          <p:nvPr>
            <p:ph type="body" idx="4294967295"/>
          </p:nvPr>
        </p:nvSpPr>
        <p:spPr>
          <a:xfrm>
            <a:off x="250825" y="1600200"/>
            <a:ext cx="8642350" cy="4924425"/>
          </a:xfrm>
          <a:prstGeom prst="rect">
            <a:avLst/>
          </a:prstGeom>
        </p:spPr>
        <p:txBody>
          <a:bodyPr>
            <a:normAutofit/>
          </a:bodyPr>
          <a:lstStyle/>
          <a:p>
            <a:pPr marL="263525" indent="-263525">
              <a:lnSpc>
                <a:spcPct val="90000"/>
              </a:lnSpc>
              <a:buClr>
                <a:schemeClr val="tx2">
                  <a:lumMod val="60000"/>
                  <a:lumOff val="40000"/>
                </a:schemeClr>
              </a:buClr>
              <a:buFont typeface="Comenia Sans" pitchFamily="50" charset="-18"/>
              <a:buChar char="="/>
            </a:pPr>
            <a:r>
              <a:rPr lang="cs-CZ" sz="2400" dirty="0">
                <a:latin typeface="Calibri" panose="020F0502020204030204" pitchFamily="34" charset="0"/>
                <a:cs typeface="+mn-cs"/>
              </a:rPr>
              <a:t>Firmy Sony a Philips v roce 1988 vytvořily specifikaci zapisovatelných kompaktních disků</a:t>
            </a:r>
          </a:p>
          <a:p>
            <a:pPr marL="539750" lvl="1" indent="-263525">
              <a:lnSpc>
                <a:spcPct val="90000"/>
              </a:lnSpc>
              <a:buClr>
                <a:schemeClr val="tx2">
                  <a:lumMod val="60000"/>
                  <a:lumOff val="40000"/>
                </a:schemeClr>
              </a:buClr>
              <a:buFont typeface="Comenia Sans" pitchFamily="50" charset="-18"/>
              <a:buChar char="="/>
            </a:pPr>
            <a:r>
              <a:rPr lang="cs-CZ" sz="2000" dirty="0">
                <a:latin typeface="Calibri" panose="020F0502020204030204" pitchFamily="34" charset="0"/>
              </a:rPr>
              <a:t>zachována zpětná kompatibilita</a:t>
            </a:r>
          </a:p>
          <a:p>
            <a:pPr marL="539750" lvl="1" indent="-263525">
              <a:lnSpc>
                <a:spcPct val="90000"/>
              </a:lnSpc>
              <a:buClr>
                <a:schemeClr val="tx2">
                  <a:lumMod val="60000"/>
                  <a:lumOff val="40000"/>
                </a:schemeClr>
              </a:buClr>
              <a:buFont typeface="Comenia Sans" pitchFamily="50" charset="-18"/>
              <a:buChar char="="/>
            </a:pPr>
            <a:r>
              <a:rPr lang="cs-CZ" sz="2000" dirty="0">
                <a:latin typeface="Calibri" panose="020F0502020204030204" pitchFamily="34" charset="0"/>
              </a:rPr>
              <a:t>čistý disk CD-R má ve své spodní straně polykarbonátového disku předdefinovánu spirálovou stopu, kterou zapisovací hlava s laserem sleduje</a:t>
            </a:r>
          </a:p>
          <a:p>
            <a:pPr marL="263525" indent="-263525">
              <a:lnSpc>
                <a:spcPct val="90000"/>
              </a:lnSpc>
              <a:buClr>
                <a:schemeClr val="tx2">
                  <a:lumMod val="60000"/>
                  <a:lumOff val="40000"/>
                </a:schemeClr>
              </a:buClr>
              <a:buFont typeface="Comenia Sans" pitchFamily="50" charset="-18"/>
              <a:buChar char="="/>
            </a:pPr>
            <a:r>
              <a:rPr lang="cs-CZ" sz="2400" dirty="0">
                <a:latin typeface="Calibri" panose="020F0502020204030204" pitchFamily="34" charset="0"/>
                <a:cs typeface="+mn-cs"/>
              </a:rPr>
              <a:t>Průběh zápisu </a:t>
            </a:r>
          </a:p>
          <a:p>
            <a:pPr marL="539750" lvl="1" indent="-263525">
              <a:lnSpc>
                <a:spcPct val="90000"/>
              </a:lnSpc>
              <a:buClr>
                <a:schemeClr val="tx2">
                  <a:lumMod val="60000"/>
                  <a:lumOff val="40000"/>
                </a:schemeClr>
              </a:buClr>
              <a:buFont typeface="Comenia Sans" pitchFamily="50" charset="-18"/>
              <a:buChar char="="/>
            </a:pPr>
            <a:r>
              <a:rPr lang="cs-CZ" sz="2000" dirty="0">
                <a:latin typeface="Calibri" panose="020F0502020204030204" pitchFamily="34" charset="0"/>
              </a:rPr>
              <a:t>hlava s laserovou diodou zapnutou na nízký výkon sleduje předdefinovanou spirálovou stopu</a:t>
            </a:r>
          </a:p>
          <a:p>
            <a:pPr marL="539750" lvl="1" indent="-263525">
              <a:lnSpc>
                <a:spcPct val="90000"/>
              </a:lnSpc>
              <a:buClr>
                <a:schemeClr val="tx2">
                  <a:lumMod val="60000"/>
                  <a:lumOff val="40000"/>
                </a:schemeClr>
              </a:buClr>
              <a:buFont typeface="Comenia Sans" pitchFamily="50" charset="-18"/>
              <a:buChar char="="/>
            </a:pPr>
            <a:r>
              <a:rPr lang="cs-CZ" sz="2000" dirty="0">
                <a:latin typeface="Calibri" panose="020F0502020204030204" pitchFamily="34" charset="0"/>
              </a:rPr>
              <a:t>v místě, kde by na lisovaném kompaktním disku měl být vytvořen pit, je intenzita laserového paprsku zaostřenému na datovou vrstvu zvýšena, takže dojde ke vzrůstu teploty na vrstvě organického barviva - modifikace optických vlastností organického barviva –změna odrazivosti</a:t>
            </a:r>
          </a:p>
          <a:p>
            <a:pPr marL="263525" indent="-263525">
              <a:lnSpc>
                <a:spcPct val="90000"/>
              </a:lnSpc>
              <a:buClr>
                <a:schemeClr val="tx2">
                  <a:lumMod val="60000"/>
                  <a:lumOff val="40000"/>
                </a:schemeClr>
              </a:buClr>
              <a:buFont typeface="Comenia Sans" pitchFamily="50" charset="-18"/>
              <a:buChar char="="/>
            </a:pPr>
            <a:endParaRPr lang="cs-CZ" sz="2400" dirty="0">
              <a:solidFill>
                <a:schemeClr val="tx1">
                  <a:lumMod val="65000"/>
                  <a:lumOff val="35000"/>
                </a:schemeClr>
              </a:solidFill>
              <a:cs typeface="+mn-cs"/>
            </a:endParaRPr>
          </a:p>
          <a:p>
            <a:pPr marL="263525" indent="-263525">
              <a:lnSpc>
                <a:spcPct val="90000"/>
              </a:lnSpc>
              <a:buClr>
                <a:schemeClr val="tx2">
                  <a:lumMod val="60000"/>
                  <a:lumOff val="40000"/>
                </a:schemeClr>
              </a:buClr>
              <a:buFont typeface="Comenia Sans" pitchFamily="50" charset="-18"/>
              <a:buChar char="="/>
            </a:pPr>
            <a:endParaRPr lang="cs-CZ" sz="2400" dirty="0">
              <a:solidFill>
                <a:schemeClr val="tx1">
                  <a:lumMod val="65000"/>
                  <a:lumOff val="35000"/>
                </a:schemeClr>
              </a:solidFill>
              <a:cs typeface="+mn-cs"/>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ChangeArrowheads="1"/>
          </p:cNvSpPr>
          <p:nvPr>
            <p:ph type="title"/>
          </p:nvPr>
        </p:nvSpPr>
        <p:spPr/>
        <p:txBody>
          <a:bodyPr>
            <a:normAutofit/>
          </a:bodyPr>
          <a:lstStyle/>
          <a:p>
            <a:r>
              <a:rPr lang="cs-CZ" sz="2800" dirty="0">
                <a:latin typeface="Calibri" panose="020F0502020204030204" pitchFamily="34" charset="0"/>
              </a:rPr>
              <a:t>Čtení CD-R</a:t>
            </a:r>
          </a:p>
        </p:txBody>
      </p:sp>
      <p:sp>
        <p:nvSpPr>
          <p:cNvPr id="96259" name="Rectangle 3"/>
          <p:cNvSpPr>
            <a:spLocks noGrp="1" noChangeArrowheads="1"/>
          </p:cNvSpPr>
          <p:nvPr>
            <p:ph type="body" idx="4294967295"/>
          </p:nvPr>
        </p:nvSpPr>
        <p:spPr>
          <a:xfrm>
            <a:off x="250825" y="1600200"/>
            <a:ext cx="8642350" cy="4924425"/>
          </a:xfrm>
          <a:prstGeom prst="rect">
            <a:avLst/>
          </a:prstGeom>
        </p:spPr>
        <p:txBody>
          <a:bodyPr>
            <a:normAutofit/>
          </a:bodyPr>
          <a:lstStyle/>
          <a:p>
            <a:pPr marL="263525" indent="-263525">
              <a:lnSpc>
                <a:spcPct val="90000"/>
              </a:lnSpc>
              <a:buClr>
                <a:schemeClr val="tx2">
                  <a:lumMod val="60000"/>
                  <a:lumOff val="40000"/>
                </a:schemeClr>
              </a:buClr>
              <a:buFont typeface="Comenia Sans" pitchFamily="50" charset="-18"/>
              <a:buChar char="="/>
            </a:pPr>
            <a:r>
              <a:rPr lang="cs-CZ" sz="2800" dirty="0">
                <a:latin typeface="Calibri" panose="020F0502020204030204" pitchFamily="34" charset="0"/>
                <a:cs typeface="+mn-cs"/>
              </a:rPr>
              <a:t>Čtení dat je prováděno stejným způsobem jako v případě lisovaného kompaktního disku</a:t>
            </a:r>
          </a:p>
          <a:p>
            <a:pPr marL="539750" lvl="1" indent="-263525">
              <a:lnSpc>
                <a:spcPct val="90000"/>
              </a:lnSpc>
              <a:buClr>
                <a:schemeClr val="tx2">
                  <a:lumMod val="60000"/>
                  <a:lumOff val="40000"/>
                </a:schemeClr>
              </a:buClr>
              <a:buFont typeface="Comenia Sans" pitchFamily="50" charset="-18"/>
              <a:buChar char="="/>
            </a:pPr>
            <a:r>
              <a:rPr lang="cs-CZ" sz="2400" dirty="0">
                <a:latin typeface="Calibri" panose="020F0502020204030204" pitchFamily="34" charset="0"/>
              </a:rPr>
              <a:t>hlava s laserem nastaveným na nízký výkon sleduje stopu a čte z ní dříve zapsané informace</a:t>
            </a:r>
          </a:p>
          <a:p>
            <a:pPr marL="539750" lvl="1" indent="-263525">
              <a:lnSpc>
                <a:spcPct val="90000"/>
              </a:lnSpc>
              <a:buClr>
                <a:schemeClr val="tx2">
                  <a:lumMod val="60000"/>
                  <a:lumOff val="40000"/>
                </a:schemeClr>
              </a:buClr>
              <a:buFont typeface="Comenia Sans" pitchFamily="50" charset="-18"/>
              <a:buChar char="="/>
            </a:pPr>
            <a:r>
              <a:rPr lang="cs-CZ" sz="2400" dirty="0">
                <a:latin typeface="Calibri" panose="020F0502020204030204" pitchFamily="34" charset="0"/>
              </a:rPr>
              <a:t>ty jsou vyhodnocovány na základě změny intenzity odraženého laserového paprsku</a:t>
            </a:r>
          </a:p>
          <a:p>
            <a:pPr marL="539750" lvl="1" indent="-263525">
              <a:lnSpc>
                <a:spcPct val="90000"/>
              </a:lnSpc>
              <a:buClr>
                <a:schemeClr val="tx2">
                  <a:lumMod val="60000"/>
                  <a:lumOff val="40000"/>
                </a:schemeClr>
              </a:buClr>
              <a:buFont typeface="Comenia Sans" pitchFamily="50" charset="-18"/>
              <a:buChar char="="/>
            </a:pPr>
            <a:r>
              <a:rPr lang="cs-CZ" sz="2400" dirty="0">
                <a:latin typeface="Calibri" panose="020F0502020204030204" pitchFamily="34" charset="0"/>
              </a:rPr>
              <a:t>změna intenzity přitom znamená zápis logické jedničky</a:t>
            </a:r>
          </a:p>
          <a:p>
            <a:pPr marL="539750" lvl="1" indent="-263525">
              <a:lnSpc>
                <a:spcPct val="90000"/>
              </a:lnSpc>
              <a:buClr>
                <a:schemeClr val="tx2">
                  <a:lumMod val="60000"/>
                  <a:lumOff val="40000"/>
                </a:schemeClr>
              </a:buClr>
              <a:buFont typeface="Comenia Sans" pitchFamily="50" charset="-18"/>
              <a:buChar char="="/>
            </a:pPr>
            <a:r>
              <a:rPr lang="cs-CZ" sz="2400" dirty="0">
                <a:latin typeface="Calibri" panose="020F0502020204030204" pitchFamily="34" charset="0"/>
              </a:rPr>
              <a:t>absence změny pak znamená logickou nulu</a:t>
            </a:r>
          </a:p>
          <a:p>
            <a:pPr marL="803275" lvl="2" indent="-263525">
              <a:lnSpc>
                <a:spcPct val="90000"/>
              </a:lnSpc>
              <a:buClr>
                <a:schemeClr val="tx2">
                  <a:lumMod val="60000"/>
                  <a:lumOff val="40000"/>
                </a:schemeClr>
              </a:buClr>
              <a:buFont typeface="Comenia Sans" pitchFamily="50" charset="-18"/>
              <a:buChar char="="/>
            </a:pPr>
            <a:r>
              <a:rPr lang="cs-CZ" sz="2000" dirty="0">
                <a:latin typeface="Calibri" panose="020F0502020204030204" pitchFamily="34" charset="0"/>
              </a:rPr>
              <a:t>všechny údaje jsou zapisovány v kódu </a:t>
            </a:r>
            <a:r>
              <a:rPr lang="cs-CZ" sz="2000" dirty="0" err="1">
                <a:latin typeface="Calibri" panose="020F0502020204030204" pitchFamily="34" charset="0"/>
              </a:rPr>
              <a:t>Eight</a:t>
            </a:r>
            <a:r>
              <a:rPr lang="cs-CZ" sz="2000" dirty="0">
                <a:latin typeface="Calibri" panose="020F0502020204030204" pitchFamily="34" charset="0"/>
              </a:rPr>
              <a:t>-To-</a:t>
            </a:r>
            <a:r>
              <a:rPr lang="cs-CZ" sz="2000" dirty="0" err="1">
                <a:latin typeface="Calibri" panose="020F0502020204030204" pitchFamily="34" charset="0"/>
              </a:rPr>
              <a:t>Fourteen</a:t>
            </a:r>
            <a:r>
              <a:rPr lang="cs-CZ" sz="2000" dirty="0">
                <a:latin typeface="Calibri" panose="020F0502020204030204" pitchFamily="34" charset="0"/>
              </a:rPr>
              <a:t> (8:14)</a:t>
            </a:r>
          </a:p>
          <a:p>
            <a:pPr marL="803275" lvl="2" indent="-263525">
              <a:lnSpc>
                <a:spcPct val="90000"/>
              </a:lnSpc>
              <a:buClr>
                <a:schemeClr val="tx2">
                  <a:lumMod val="60000"/>
                  <a:lumOff val="40000"/>
                </a:schemeClr>
              </a:buClr>
              <a:buFont typeface="Comenia Sans" pitchFamily="50" charset="-18"/>
              <a:buChar char="="/>
            </a:pPr>
            <a:r>
              <a:rPr lang="cs-CZ" sz="2000" dirty="0">
                <a:latin typeface="Calibri" panose="020F0502020204030204" pitchFamily="34" charset="0"/>
              </a:rPr>
              <a:t>data ukládané na nosič se rozdělí do bloků velikých 8 bitů. Každý blok se nahradí zodpovídajícím 14 bitovým kódem podle kódovací tabulky.</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ChangeArrowheads="1"/>
          </p:cNvSpPr>
          <p:nvPr>
            <p:ph type="title"/>
          </p:nvPr>
        </p:nvSpPr>
        <p:spPr/>
        <p:txBody>
          <a:bodyPr>
            <a:normAutofit/>
          </a:bodyPr>
          <a:lstStyle/>
          <a:p>
            <a:r>
              <a:rPr lang="cs-CZ" sz="2800" dirty="0">
                <a:latin typeface="Calibri" panose="020F0502020204030204" pitchFamily="34" charset="0"/>
              </a:rPr>
              <a:t>CD-R</a:t>
            </a:r>
          </a:p>
        </p:txBody>
      </p:sp>
      <p:pic>
        <p:nvPicPr>
          <p:cNvPr id="2050" name="Picture 2" descr="D:\DropBox\SkyDrive\UHK\Architektura-inovace\diagram_P12S2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437698"/>
            <a:ext cx="8705850" cy="4937125"/>
          </a:xfrm>
          <a:prstGeom prst="rect">
            <a:avLst/>
          </a:prstGeom>
          <a:solidFill>
            <a:schemeClr val="bg1"/>
          </a:solidFill>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p:cNvSpPr>
            <a:spLocks noGrp="1" noChangeArrowheads="1"/>
          </p:cNvSpPr>
          <p:nvPr>
            <p:ph type="title"/>
          </p:nvPr>
        </p:nvSpPr>
        <p:spPr/>
        <p:txBody>
          <a:bodyPr>
            <a:normAutofit/>
          </a:bodyPr>
          <a:lstStyle/>
          <a:p>
            <a:r>
              <a:rPr lang="cs-CZ" sz="2800" dirty="0">
                <a:latin typeface="Calibri" panose="020F0502020204030204" pitchFamily="34" charset="0"/>
              </a:rPr>
              <a:t>CD-RW</a:t>
            </a:r>
          </a:p>
        </p:txBody>
      </p:sp>
      <p:sp>
        <p:nvSpPr>
          <p:cNvPr id="102403" name="Rectangle 3"/>
          <p:cNvSpPr>
            <a:spLocks noGrp="1" noChangeArrowheads="1"/>
          </p:cNvSpPr>
          <p:nvPr>
            <p:ph type="body" idx="4294967295"/>
          </p:nvPr>
        </p:nvSpPr>
        <p:spPr>
          <a:xfrm>
            <a:off x="250825" y="1600200"/>
            <a:ext cx="8642350" cy="4924425"/>
          </a:xfrm>
          <a:prstGeom prst="rect">
            <a:avLst/>
          </a:prstGeom>
        </p:spPr>
        <p:txBody>
          <a:bodyPr>
            <a:normAutofit/>
          </a:bodyPr>
          <a:lstStyle/>
          <a:p>
            <a:pPr marL="263525" indent="-263525">
              <a:lnSpc>
                <a:spcPct val="90000"/>
              </a:lnSpc>
              <a:buClr>
                <a:schemeClr val="tx2">
                  <a:lumMod val="60000"/>
                  <a:lumOff val="40000"/>
                </a:schemeClr>
              </a:buClr>
              <a:buFont typeface="Comenia Sans" pitchFamily="50" charset="-18"/>
              <a:buChar char="="/>
            </a:pPr>
            <a:r>
              <a:rPr lang="cs-CZ" sz="2400" dirty="0">
                <a:latin typeface="Calibri" panose="020F0502020204030204" pitchFamily="34" charset="0"/>
                <a:cs typeface="+mn-cs"/>
              </a:rPr>
              <a:t>Dalším stadiem vývoje optických pamětí byly přepisovatelné kompaktní disky označované zkratkou CD-RW (CD </a:t>
            </a:r>
            <a:r>
              <a:rPr lang="cs-CZ" sz="2400" dirty="0" err="1">
                <a:latin typeface="Calibri" panose="020F0502020204030204" pitchFamily="34" charset="0"/>
                <a:cs typeface="+mn-cs"/>
              </a:rPr>
              <a:t>ReWritable</a:t>
            </a:r>
            <a:r>
              <a:rPr lang="cs-CZ" sz="2400" dirty="0">
                <a:latin typeface="Calibri" panose="020F0502020204030204" pitchFamily="34" charset="0"/>
                <a:cs typeface="+mn-cs"/>
              </a:rPr>
              <a:t>)</a:t>
            </a:r>
          </a:p>
          <a:p>
            <a:pPr marL="539750" lvl="1" indent="-263525">
              <a:lnSpc>
                <a:spcPct val="90000"/>
              </a:lnSpc>
              <a:buClr>
                <a:schemeClr val="tx2">
                  <a:lumMod val="60000"/>
                  <a:lumOff val="40000"/>
                </a:schemeClr>
              </a:buClr>
              <a:buFont typeface="Comenia Sans" pitchFamily="50" charset="-18"/>
              <a:buChar char="="/>
            </a:pPr>
            <a:r>
              <a:rPr lang="cs-CZ" sz="2000" dirty="0">
                <a:latin typeface="Calibri" panose="020F0502020204030204" pitchFamily="34" charset="0"/>
              </a:rPr>
              <a:t>zápis i čtení dat je prováděno pomocí laserového paprsku</a:t>
            </a:r>
          </a:p>
          <a:p>
            <a:pPr marL="539750" lvl="1" indent="-263525">
              <a:lnSpc>
                <a:spcPct val="90000"/>
              </a:lnSpc>
              <a:buClr>
                <a:schemeClr val="tx2">
                  <a:lumMod val="60000"/>
                  <a:lumOff val="40000"/>
                </a:schemeClr>
              </a:buClr>
              <a:buFont typeface="Comenia Sans" pitchFamily="50" charset="-18"/>
              <a:buChar char="="/>
            </a:pPr>
            <a:r>
              <a:rPr lang="cs-CZ" sz="2000" dirty="0">
                <a:latin typeface="Calibri" panose="020F0502020204030204" pitchFamily="34" charset="0"/>
              </a:rPr>
              <a:t>datová vrstva je v případě CD-RW vytvořena ze slitiny, která při určité teplotě mění svou původně krystalickou strukturu na strukturu amorfní a při odlišné teplotě naopak krystalizuje</a:t>
            </a:r>
          </a:p>
          <a:p>
            <a:pPr marL="539750" lvl="1" indent="-263525">
              <a:lnSpc>
                <a:spcPct val="90000"/>
              </a:lnSpc>
              <a:buClr>
                <a:schemeClr val="tx2">
                  <a:lumMod val="60000"/>
                  <a:lumOff val="40000"/>
                </a:schemeClr>
              </a:buClr>
              <a:buFont typeface="Comenia Sans" pitchFamily="50" charset="-18"/>
              <a:buChar char="="/>
            </a:pPr>
            <a:r>
              <a:rPr lang="cs-CZ" sz="2000" dirty="0">
                <a:latin typeface="Calibri" panose="020F0502020204030204" pitchFamily="34" charset="0"/>
              </a:rPr>
              <a:t>během zápisu dat jednotlivá místa v datové vrstvě mění svoji strukturu z fáze krystalické na fázi amorfní</a:t>
            </a:r>
          </a:p>
          <a:p>
            <a:pPr marL="803275" lvl="2" indent="-263525">
              <a:lnSpc>
                <a:spcPct val="90000"/>
              </a:lnSpc>
              <a:buClr>
                <a:schemeClr val="tx2">
                  <a:lumMod val="60000"/>
                  <a:lumOff val="40000"/>
                </a:schemeClr>
              </a:buClr>
              <a:buFont typeface="Comenia Sans" pitchFamily="50" charset="-18"/>
              <a:buChar char="="/>
            </a:pPr>
            <a:r>
              <a:rPr lang="cs-CZ" sz="1800" dirty="0">
                <a:latin typeface="Calibri" panose="020F0502020204030204" pitchFamily="34" charset="0"/>
              </a:rPr>
              <a:t>u krystalické fáze slitina odráží více světla</a:t>
            </a:r>
          </a:p>
          <a:p>
            <a:pPr marL="539750" lvl="1" indent="-263525">
              <a:lnSpc>
                <a:spcPct val="90000"/>
              </a:lnSpc>
              <a:buClr>
                <a:schemeClr val="tx2">
                  <a:lumMod val="60000"/>
                  <a:lumOff val="40000"/>
                </a:schemeClr>
              </a:buClr>
              <a:buFont typeface="Comenia Sans" pitchFamily="50" charset="-18"/>
              <a:buChar char="="/>
            </a:pPr>
            <a:r>
              <a:rPr lang="cs-CZ" sz="2000" dirty="0">
                <a:latin typeface="Calibri" panose="020F0502020204030204" pitchFamily="34" charset="0"/>
              </a:rPr>
              <a:t>mazání dat, které předchází zápisu, se provádí zpětnou změnou fáze, tj. z původně amorfní fáze do fáze krystalické</a:t>
            </a:r>
          </a:p>
          <a:p>
            <a:pPr marL="803275" lvl="2" indent="-263525">
              <a:lnSpc>
                <a:spcPct val="90000"/>
              </a:lnSpc>
              <a:buClr>
                <a:schemeClr val="tx2">
                  <a:lumMod val="60000"/>
                  <a:lumOff val="40000"/>
                </a:schemeClr>
              </a:buClr>
              <a:buFont typeface="Comenia Sans" pitchFamily="50" charset="-18"/>
              <a:buChar char="="/>
            </a:pPr>
            <a:r>
              <a:rPr lang="cs-CZ" sz="1800" dirty="0">
                <a:latin typeface="Calibri" panose="020F0502020204030204" pitchFamily="34" charset="0"/>
              </a:rPr>
              <a:t>poměr mezi výkonem laserového paprsku při zápisu a mazání je zhruba 10:1 v závislosti na konkrétním materiálu použitém při výrobě datové vrstvy</a:t>
            </a:r>
          </a:p>
          <a:p>
            <a:pPr marL="263525" lvl="1" indent="-263525">
              <a:lnSpc>
                <a:spcPct val="90000"/>
              </a:lnSpc>
              <a:buClr>
                <a:schemeClr val="tx2">
                  <a:lumMod val="60000"/>
                  <a:lumOff val="40000"/>
                </a:schemeClr>
              </a:buClr>
              <a:buFont typeface="Comenia Sans" pitchFamily="50" charset="-18"/>
              <a:buChar char="="/>
            </a:pPr>
            <a:endParaRPr lang="cs-CZ" sz="2000" dirty="0">
              <a:solidFill>
                <a:schemeClr val="tx1">
                  <a:lumMod val="65000"/>
                  <a:lumOff val="35000"/>
                </a:schemeClr>
              </a:solidFill>
              <a:cs typeface="+mn-cs"/>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2"/>
          <p:cNvSpPr>
            <a:spLocks noGrp="1" noChangeArrowheads="1"/>
          </p:cNvSpPr>
          <p:nvPr>
            <p:ph type="title"/>
          </p:nvPr>
        </p:nvSpPr>
        <p:spPr/>
        <p:txBody>
          <a:bodyPr>
            <a:normAutofit/>
          </a:bodyPr>
          <a:lstStyle/>
          <a:p>
            <a:r>
              <a:rPr lang="cs-CZ" sz="2800" dirty="0">
                <a:latin typeface="Calibri" panose="020F0502020204030204" pitchFamily="34" charset="0"/>
              </a:rPr>
              <a:t>Formát dat CD-RW</a:t>
            </a:r>
          </a:p>
        </p:txBody>
      </p:sp>
      <p:sp>
        <p:nvSpPr>
          <p:cNvPr id="147459" name="Rectangle 3"/>
          <p:cNvSpPr>
            <a:spLocks noGrp="1" noChangeArrowheads="1"/>
          </p:cNvSpPr>
          <p:nvPr>
            <p:ph type="body" idx="4294967295"/>
          </p:nvPr>
        </p:nvSpPr>
        <p:spPr>
          <a:xfrm>
            <a:off x="250825" y="1600200"/>
            <a:ext cx="8642350" cy="4924425"/>
          </a:xfrm>
          <a:prstGeom prst="rect">
            <a:avLst/>
          </a:prstGeom>
        </p:spPr>
        <p:txBody>
          <a:bodyPr>
            <a:normAutofit/>
          </a:bodyPr>
          <a:lstStyle/>
          <a:p>
            <a:pPr marL="263525" indent="-263525">
              <a:lnSpc>
                <a:spcPct val="90000"/>
              </a:lnSpc>
              <a:buClr>
                <a:schemeClr val="tx2">
                  <a:lumMod val="60000"/>
                  <a:lumOff val="40000"/>
                </a:schemeClr>
              </a:buClr>
              <a:buFont typeface="Comenia Sans" pitchFamily="50" charset="-18"/>
              <a:buChar char="="/>
            </a:pPr>
            <a:r>
              <a:rPr lang="cs-CZ" sz="2400" dirty="0">
                <a:latin typeface="Calibri" panose="020F0502020204030204" pitchFamily="34" charset="0"/>
                <a:cs typeface="+mn-cs"/>
              </a:rPr>
              <a:t>Data lze na CD-RW zapisovat ve formátu:</a:t>
            </a:r>
          </a:p>
          <a:p>
            <a:pPr marL="539750" lvl="1" indent="-263525">
              <a:lnSpc>
                <a:spcPct val="90000"/>
              </a:lnSpc>
              <a:buClr>
                <a:schemeClr val="tx2">
                  <a:lumMod val="60000"/>
                  <a:lumOff val="40000"/>
                </a:schemeClr>
              </a:buClr>
              <a:buFont typeface="Comenia Sans" pitchFamily="50" charset="-18"/>
              <a:buChar char="="/>
            </a:pPr>
            <a:r>
              <a:rPr lang="cs-CZ" sz="2000" dirty="0">
                <a:latin typeface="Calibri" panose="020F0502020204030204" pitchFamily="34" charset="0"/>
              </a:rPr>
              <a:t>specifikovaném v </a:t>
            </a:r>
            <a:r>
              <a:rPr lang="cs-CZ" sz="2000" dirty="0" err="1">
                <a:latin typeface="Calibri" panose="020F0502020204030204" pitchFamily="34" charset="0"/>
              </a:rPr>
              <a:t>Red</a:t>
            </a:r>
            <a:r>
              <a:rPr lang="cs-CZ" sz="2000" dirty="0">
                <a:latin typeface="Calibri" panose="020F0502020204030204" pitchFamily="34" charset="0"/>
              </a:rPr>
              <a:t> </a:t>
            </a:r>
            <a:r>
              <a:rPr lang="cs-CZ" sz="2000" dirty="0" err="1">
                <a:latin typeface="Calibri" panose="020F0502020204030204" pitchFamily="34" charset="0"/>
              </a:rPr>
              <a:t>booku</a:t>
            </a:r>
            <a:r>
              <a:rPr lang="cs-CZ" sz="2000" dirty="0">
                <a:latin typeface="Calibri" panose="020F0502020204030204" pitchFamily="34" charset="0"/>
              </a:rPr>
              <a:t> (CD-DA)</a:t>
            </a:r>
          </a:p>
          <a:p>
            <a:pPr marL="539750" lvl="1" indent="-263525">
              <a:lnSpc>
                <a:spcPct val="90000"/>
              </a:lnSpc>
              <a:buClr>
                <a:schemeClr val="tx2">
                  <a:lumMod val="60000"/>
                  <a:lumOff val="40000"/>
                </a:schemeClr>
              </a:buClr>
              <a:buFont typeface="Comenia Sans" pitchFamily="50" charset="-18"/>
              <a:buChar char="="/>
            </a:pPr>
            <a:r>
              <a:rPr lang="cs-CZ" sz="2000" dirty="0">
                <a:latin typeface="Calibri" panose="020F0502020204030204" pitchFamily="34" charset="0"/>
              </a:rPr>
              <a:t>ISO-9660 (CD-ROM)</a:t>
            </a:r>
          </a:p>
          <a:p>
            <a:pPr marL="803275" lvl="2" indent="-263525">
              <a:lnSpc>
                <a:spcPct val="90000"/>
              </a:lnSpc>
              <a:buClr>
                <a:schemeClr val="tx2">
                  <a:lumMod val="60000"/>
                  <a:lumOff val="40000"/>
                </a:schemeClr>
              </a:buClr>
              <a:buFont typeface="Comenia Sans" pitchFamily="50" charset="-18"/>
              <a:buChar char="="/>
            </a:pPr>
            <a:r>
              <a:rPr lang="cs-CZ" sz="1800" dirty="0">
                <a:latin typeface="Calibri" panose="020F0502020204030204" pitchFamily="34" charset="0"/>
              </a:rPr>
              <a:t>v tomto případě je možné informace zapisovat buď na celý disk současně („Disk </a:t>
            </a:r>
            <a:r>
              <a:rPr lang="cs-CZ" sz="1800" dirty="0" err="1">
                <a:latin typeface="Calibri" panose="020F0502020204030204" pitchFamily="34" charset="0"/>
              </a:rPr>
              <a:t>at</a:t>
            </a:r>
            <a:r>
              <a:rPr lang="cs-CZ" sz="1800" dirty="0">
                <a:latin typeface="Calibri" panose="020F0502020204030204" pitchFamily="34" charset="0"/>
              </a:rPr>
              <a:t> </a:t>
            </a:r>
            <a:r>
              <a:rPr lang="cs-CZ" sz="1800" dirty="0" err="1">
                <a:latin typeface="Calibri" panose="020F0502020204030204" pitchFamily="34" charset="0"/>
              </a:rPr>
              <a:t>Once</a:t>
            </a:r>
            <a:r>
              <a:rPr lang="cs-CZ" sz="1800" dirty="0">
                <a:latin typeface="Calibri" panose="020F0502020204030204" pitchFamily="34" charset="0"/>
              </a:rPr>
              <a:t>“) nebo celou stopu současně („Track </a:t>
            </a:r>
            <a:r>
              <a:rPr lang="cs-CZ" sz="1800" dirty="0" err="1">
                <a:latin typeface="Calibri" panose="020F0502020204030204" pitchFamily="34" charset="0"/>
              </a:rPr>
              <a:t>at</a:t>
            </a:r>
            <a:r>
              <a:rPr lang="cs-CZ" sz="1800" dirty="0">
                <a:latin typeface="Calibri" panose="020F0502020204030204" pitchFamily="34" charset="0"/>
              </a:rPr>
              <a:t> </a:t>
            </a:r>
            <a:r>
              <a:rPr lang="cs-CZ" sz="1800" dirty="0" err="1">
                <a:latin typeface="Calibri" panose="020F0502020204030204" pitchFamily="34" charset="0"/>
              </a:rPr>
              <a:t>Once</a:t>
            </a:r>
            <a:r>
              <a:rPr lang="cs-CZ" sz="1800" dirty="0">
                <a:latin typeface="Calibri" panose="020F0502020204030204" pitchFamily="34" charset="0"/>
              </a:rPr>
              <a:t>“)</a:t>
            </a:r>
          </a:p>
          <a:p>
            <a:pPr marL="539750" lvl="1" indent="-263525">
              <a:lnSpc>
                <a:spcPct val="90000"/>
              </a:lnSpc>
              <a:buClr>
                <a:schemeClr val="tx2">
                  <a:lumMod val="60000"/>
                  <a:lumOff val="40000"/>
                </a:schemeClr>
              </a:buClr>
              <a:buFont typeface="Comenia Sans" pitchFamily="50" charset="-18"/>
              <a:buChar char="="/>
            </a:pPr>
            <a:r>
              <a:rPr lang="cs-CZ" sz="2000" dirty="0">
                <a:latin typeface="Calibri" panose="020F0502020204030204" pitchFamily="34" charset="0"/>
              </a:rPr>
              <a:t>často je potřeba zapisovat či mazat jednotlivé soubory, měnit adresářovou strukturu apod. </a:t>
            </a:r>
          </a:p>
          <a:p>
            <a:pPr marL="803275" lvl="2" indent="-263525">
              <a:lnSpc>
                <a:spcPct val="90000"/>
              </a:lnSpc>
              <a:buClr>
                <a:schemeClr val="tx2">
                  <a:lumMod val="60000"/>
                  <a:lumOff val="40000"/>
                </a:schemeClr>
              </a:buClr>
              <a:buFont typeface="Comenia Sans" pitchFamily="50" charset="-18"/>
              <a:buChar char="="/>
            </a:pPr>
            <a:r>
              <a:rPr lang="cs-CZ" sz="1800" dirty="0">
                <a:latin typeface="Calibri" panose="020F0502020204030204" pitchFamily="34" charset="0"/>
              </a:rPr>
              <a:t>pro tento účel je možné CD-RW naformátovat aby umožňoval paketový zápis dat, který se snaží na kompaktním disku simulovat chování diskety či pevného disku</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2"/>
          <p:cNvSpPr>
            <a:spLocks noGrp="1" noChangeArrowheads="1"/>
          </p:cNvSpPr>
          <p:nvPr>
            <p:ph type="title"/>
          </p:nvPr>
        </p:nvSpPr>
        <p:spPr/>
        <p:txBody>
          <a:bodyPr>
            <a:normAutofit/>
          </a:bodyPr>
          <a:lstStyle/>
          <a:p>
            <a:r>
              <a:rPr lang="cs-CZ" sz="2800" dirty="0">
                <a:latin typeface="Calibri" panose="020F0502020204030204" pitchFamily="34" charset="0"/>
              </a:rPr>
              <a:t>CD-RW</a:t>
            </a: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19854" y="1308100"/>
            <a:ext cx="8704292" cy="5549900"/>
          </a:xfrm>
          <a:prstGeom prst="rect">
            <a:avLst/>
          </a:prstGeom>
          <a:solidFill>
            <a:schemeClr val="bg1"/>
          </a:solidFill>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4194629" y="478941"/>
            <a:ext cx="4949371" cy="550415"/>
          </a:xfrm>
        </p:spPr>
        <p:txBody>
          <a:bodyPr>
            <a:noAutofit/>
          </a:bodyPr>
          <a:lstStyle/>
          <a:p>
            <a:r>
              <a:rPr lang="cs-CZ" sz="2400" dirty="0">
                <a:latin typeface="Calibri" panose="020F0502020204030204" pitchFamily="34" charset="0"/>
              </a:rPr>
              <a:t>Diskové paměti s magnetickou vrstvou </a:t>
            </a:r>
          </a:p>
        </p:txBody>
      </p:sp>
      <p:sp>
        <p:nvSpPr>
          <p:cNvPr id="8195" name="Rectangle 3"/>
          <p:cNvSpPr>
            <a:spLocks noGrp="1" noChangeArrowheads="1"/>
          </p:cNvSpPr>
          <p:nvPr>
            <p:ph type="body" idx="4294967295"/>
          </p:nvPr>
        </p:nvSpPr>
        <p:spPr>
          <a:xfrm>
            <a:off x="250825" y="1600200"/>
            <a:ext cx="8642350" cy="4924425"/>
          </a:xfrm>
          <a:prstGeom prst="rect">
            <a:avLst/>
          </a:prstGeom>
        </p:spPr>
        <p:txBody>
          <a:bodyPr>
            <a:normAutofit/>
          </a:bodyPr>
          <a:lstStyle/>
          <a:p>
            <a:pPr marL="261938" indent="-260350">
              <a:lnSpc>
                <a:spcPct val="90000"/>
              </a:lnSpc>
              <a:buClr>
                <a:schemeClr val="tx2">
                  <a:lumMod val="60000"/>
                  <a:lumOff val="40000"/>
                </a:schemeClr>
              </a:buClr>
              <a:buFont typeface="Comenia Sans" pitchFamily="50" charset="-18"/>
              <a:buChar char="="/>
            </a:pPr>
            <a:r>
              <a:rPr lang="cs-CZ" sz="2400" dirty="0">
                <a:latin typeface="Calibri" panose="020F0502020204030204" pitchFamily="34" charset="0"/>
                <a:cs typeface="+mn-cs"/>
              </a:rPr>
              <a:t>Diskové paměti patří v současnosti mezi nejrozšířenější typ pamětí určený pro trvalý záznam dat</a:t>
            </a:r>
          </a:p>
          <a:p>
            <a:pPr marL="536575" lvl="1" indent="-260350">
              <a:lnSpc>
                <a:spcPct val="90000"/>
              </a:lnSpc>
              <a:buClr>
                <a:schemeClr val="tx2">
                  <a:lumMod val="60000"/>
                  <a:lumOff val="40000"/>
                </a:schemeClr>
              </a:buClr>
              <a:buFont typeface="Comenia Sans" pitchFamily="50" charset="-18"/>
              <a:buChar char="="/>
            </a:pPr>
            <a:r>
              <a:rPr lang="cs-CZ" sz="2000" dirty="0">
                <a:latin typeface="Calibri" panose="020F0502020204030204" pitchFamily="34" charset="0"/>
              </a:rPr>
              <a:t>u těchto typů pamětí jsou data zaznamenávána na magnetickou vrstvu, která  je nanesena na:</a:t>
            </a:r>
          </a:p>
          <a:p>
            <a:pPr marL="812800" lvl="2" indent="-260350">
              <a:lnSpc>
                <a:spcPct val="90000"/>
              </a:lnSpc>
              <a:buClr>
                <a:schemeClr val="tx2">
                  <a:lumMod val="60000"/>
                  <a:lumOff val="40000"/>
                </a:schemeClr>
              </a:buClr>
              <a:buFont typeface="Comenia Sans" pitchFamily="50" charset="-18"/>
              <a:buChar char="="/>
            </a:pPr>
            <a:r>
              <a:rPr lang="cs-CZ" sz="1800" dirty="0">
                <a:latin typeface="Calibri" panose="020F0502020204030204" pitchFamily="34" charset="0"/>
              </a:rPr>
              <a:t>rotující pevný (tuhý) disk</a:t>
            </a:r>
          </a:p>
          <a:p>
            <a:pPr marL="812800" lvl="2" indent="-260350">
              <a:lnSpc>
                <a:spcPct val="90000"/>
              </a:lnSpc>
              <a:buClr>
                <a:schemeClr val="tx2">
                  <a:lumMod val="60000"/>
                  <a:lumOff val="40000"/>
                </a:schemeClr>
              </a:buClr>
              <a:buFont typeface="Comenia Sans" pitchFamily="50" charset="-18"/>
              <a:buChar char="="/>
            </a:pPr>
            <a:r>
              <a:rPr lang="cs-CZ" sz="1800" dirty="0">
                <a:latin typeface="Calibri" panose="020F0502020204030204" pitchFamily="34" charset="0"/>
              </a:rPr>
              <a:t>nebo na rotující pružný disk vyrobený z ohebného plastu</a:t>
            </a:r>
          </a:p>
          <a:p>
            <a:pPr marL="261938" indent="-260350">
              <a:lnSpc>
                <a:spcPct val="90000"/>
              </a:lnSpc>
              <a:buClr>
                <a:schemeClr val="tx2">
                  <a:lumMod val="60000"/>
                  <a:lumOff val="40000"/>
                </a:schemeClr>
              </a:buClr>
              <a:buFont typeface="Comenia Sans" pitchFamily="50" charset="-18"/>
              <a:buChar char="="/>
            </a:pPr>
            <a:endParaRPr lang="cs-CZ" sz="2400" dirty="0">
              <a:solidFill>
                <a:schemeClr val="tx1">
                  <a:lumMod val="65000"/>
                  <a:lumOff val="35000"/>
                </a:schemeClr>
              </a:solidFill>
              <a:cs typeface="+mn-cs"/>
            </a:endParaRPr>
          </a:p>
        </p:txBody>
      </p:sp>
      <p:pic>
        <p:nvPicPr>
          <p:cNvPr id="8204" name="Picture 12" descr="pc2113"/>
          <p:cNvPicPr>
            <a:picLocks noChangeAspect="1" noChangeArrowheads="1"/>
          </p:cNvPicPr>
          <p:nvPr/>
        </p:nvPicPr>
        <p:blipFill>
          <a:blip r:embed="rId3"/>
          <a:srcRect/>
          <a:stretch>
            <a:fillRect/>
          </a:stretch>
        </p:blipFill>
        <p:spPr bwMode="auto">
          <a:xfrm>
            <a:off x="5805714" y="3543418"/>
            <a:ext cx="2958193" cy="2982342"/>
          </a:xfrm>
          <a:prstGeom prst="rect">
            <a:avLst/>
          </a:prstGeom>
          <a:noFill/>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2"/>
          <p:cNvSpPr>
            <a:spLocks noGrp="1" noChangeArrowheads="1"/>
          </p:cNvSpPr>
          <p:nvPr>
            <p:ph type="title"/>
          </p:nvPr>
        </p:nvSpPr>
        <p:spPr/>
        <p:txBody>
          <a:bodyPr>
            <a:normAutofit/>
          </a:bodyPr>
          <a:lstStyle/>
          <a:p>
            <a:r>
              <a:rPr lang="cs-CZ" sz="2800" dirty="0">
                <a:latin typeface="Calibri" panose="020F0502020204030204" pitchFamily="34" charset="0"/>
              </a:rPr>
              <a:t>Narození DVD</a:t>
            </a:r>
          </a:p>
        </p:txBody>
      </p:sp>
      <p:sp>
        <p:nvSpPr>
          <p:cNvPr id="157699" name="Rectangle 3"/>
          <p:cNvSpPr>
            <a:spLocks noGrp="1" noChangeArrowheads="1"/>
          </p:cNvSpPr>
          <p:nvPr>
            <p:ph type="body" idx="4294967295"/>
          </p:nvPr>
        </p:nvSpPr>
        <p:spPr>
          <a:xfrm>
            <a:off x="250825" y="1600200"/>
            <a:ext cx="8642350" cy="4924425"/>
          </a:xfrm>
          <a:prstGeom prst="rect">
            <a:avLst/>
          </a:prstGeom>
        </p:spPr>
        <p:txBody>
          <a:bodyPr>
            <a:normAutofit/>
          </a:bodyPr>
          <a:lstStyle/>
          <a:p>
            <a:pPr marL="263525" indent="-263525">
              <a:lnSpc>
                <a:spcPct val="90000"/>
              </a:lnSpc>
              <a:buClr>
                <a:schemeClr val="tx2">
                  <a:lumMod val="60000"/>
                  <a:lumOff val="40000"/>
                </a:schemeClr>
              </a:buClr>
              <a:buFont typeface="Comenia Sans" pitchFamily="50" charset="-18"/>
              <a:buChar char="="/>
            </a:pPr>
            <a:r>
              <a:rPr lang="cs-CZ" sz="2400" dirty="0">
                <a:latin typeface="Calibri" panose="020F0502020204030204" pitchFamily="34" charset="0"/>
                <a:cs typeface="+mn-cs"/>
              </a:rPr>
              <a:t>Firmy Philips a Sony přišly se systémem Multimedia CD (MMCD)</a:t>
            </a:r>
          </a:p>
          <a:p>
            <a:pPr marL="263525" indent="-263525">
              <a:lnSpc>
                <a:spcPct val="90000"/>
              </a:lnSpc>
              <a:buClr>
                <a:schemeClr val="tx2">
                  <a:lumMod val="60000"/>
                  <a:lumOff val="40000"/>
                </a:schemeClr>
              </a:buClr>
              <a:buFont typeface="Comenia Sans" pitchFamily="50" charset="-18"/>
              <a:buChar char="="/>
            </a:pPr>
            <a:r>
              <a:rPr lang="cs-CZ" sz="2400" dirty="0">
                <a:latin typeface="Calibri" panose="020F0502020204030204" pitchFamily="34" charset="0"/>
                <a:cs typeface="+mn-cs"/>
              </a:rPr>
              <a:t>Ve zhruba stejnou dobu se objevil konkurenční Super </a:t>
            </a:r>
            <a:r>
              <a:rPr lang="cs-CZ" sz="2400" dirty="0" err="1">
                <a:latin typeface="Calibri" panose="020F0502020204030204" pitchFamily="34" charset="0"/>
                <a:cs typeface="+mn-cs"/>
              </a:rPr>
              <a:t>Density</a:t>
            </a:r>
            <a:r>
              <a:rPr lang="cs-CZ" sz="2400" dirty="0">
                <a:latin typeface="Calibri" panose="020F0502020204030204" pitchFamily="34" charset="0"/>
                <a:cs typeface="+mn-cs"/>
              </a:rPr>
              <a:t> Digital Video </a:t>
            </a:r>
            <a:r>
              <a:rPr lang="cs-CZ" sz="2400" dirty="0" err="1">
                <a:latin typeface="Calibri" panose="020F0502020204030204" pitchFamily="34" charset="0"/>
                <a:cs typeface="+mn-cs"/>
              </a:rPr>
              <a:t>Disc</a:t>
            </a:r>
            <a:r>
              <a:rPr lang="cs-CZ" sz="2400" dirty="0">
                <a:latin typeface="Calibri" panose="020F0502020204030204" pitchFamily="34" charset="0"/>
                <a:cs typeface="+mn-cs"/>
              </a:rPr>
              <a:t> (SDDVD), který vyvíjelo konsorcium firem Toshiba, Thomson, Pioneer, JVC a další</a:t>
            </a:r>
          </a:p>
          <a:p>
            <a:pPr marL="263525" indent="-263525">
              <a:lnSpc>
                <a:spcPct val="90000"/>
              </a:lnSpc>
              <a:buClr>
                <a:schemeClr val="tx2">
                  <a:lumMod val="60000"/>
                  <a:lumOff val="40000"/>
                </a:schemeClr>
              </a:buClr>
              <a:buFont typeface="Comenia Sans" pitchFamily="50" charset="-18"/>
              <a:buChar char="="/>
            </a:pPr>
            <a:r>
              <a:rPr lang="cs-CZ" sz="2400" dirty="0">
                <a:latin typeface="Calibri" panose="020F0502020204030204" pitchFamily="34" charset="0"/>
                <a:cs typeface="+mn-cs"/>
              </a:rPr>
              <a:t>Výsledný produkt dostal nejdříve jméno Digital Video </a:t>
            </a:r>
            <a:r>
              <a:rPr lang="cs-CZ" sz="2400" dirty="0" err="1">
                <a:latin typeface="Calibri" panose="020F0502020204030204" pitchFamily="34" charset="0"/>
                <a:cs typeface="+mn-cs"/>
              </a:rPr>
              <a:t>Disc</a:t>
            </a:r>
            <a:r>
              <a:rPr lang="cs-CZ" sz="2400" dirty="0">
                <a:latin typeface="Calibri" panose="020F0502020204030204" pitchFamily="34" charset="0"/>
                <a:cs typeface="+mn-cs"/>
              </a:rPr>
              <a:t> (digitální video disk)</a:t>
            </a:r>
          </a:p>
          <a:p>
            <a:pPr marL="263525" indent="-263525">
              <a:lnSpc>
                <a:spcPct val="90000"/>
              </a:lnSpc>
              <a:buClr>
                <a:schemeClr val="tx2">
                  <a:lumMod val="60000"/>
                  <a:lumOff val="40000"/>
                </a:schemeClr>
              </a:buClr>
              <a:buFont typeface="Comenia Sans" pitchFamily="50" charset="-18"/>
              <a:buChar char="="/>
            </a:pPr>
            <a:r>
              <a:rPr lang="cs-CZ" sz="2400" dirty="0">
                <a:latin typeface="Calibri" panose="020F0502020204030204" pitchFamily="34" charset="0"/>
                <a:cs typeface="+mn-cs"/>
              </a:rPr>
              <a:t>Později přejmenován na Digital </a:t>
            </a:r>
            <a:r>
              <a:rPr lang="cs-CZ" sz="2400" dirty="0" err="1">
                <a:latin typeface="Calibri" panose="020F0502020204030204" pitchFamily="34" charset="0"/>
                <a:cs typeface="+mn-cs"/>
              </a:rPr>
              <a:t>Versatile</a:t>
            </a:r>
            <a:r>
              <a:rPr lang="cs-CZ" sz="2400" dirty="0">
                <a:latin typeface="Calibri" panose="020F0502020204030204" pitchFamily="34" charset="0"/>
                <a:cs typeface="+mn-cs"/>
              </a:rPr>
              <a:t> </a:t>
            </a:r>
            <a:r>
              <a:rPr lang="cs-CZ" sz="2400" dirty="0" err="1">
                <a:latin typeface="Calibri" panose="020F0502020204030204" pitchFamily="34" charset="0"/>
                <a:cs typeface="+mn-cs"/>
              </a:rPr>
              <a:t>Disc</a:t>
            </a:r>
            <a:endParaRPr lang="cs-CZ" sz="2400" dirty="0">
              <a:latin typeface="Calibri" panose="020F0502020204030204" pitchFamily="34" charset="0"/>
              <a:cs typeface="+mn-cs"/>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2"/>
          <p:cNvSpPr>
            <a:spLocks noGrp="1" noChangeArrowheads="1"/>
          </p:cNvSpPr>
          <p:nvPr>
            <p:ph type="title"/>
          </p:nvPr>
        </p:nvSpPr>
        <p:spPr/>
        <p:txBody>
          <a:bodyPr>
            <a:normAutofit/>
          </a:bodyPr>
          <a:lstStyle/>
          <a:p>
            <a:r>
              <a:rPr lang="cs-CZ" sz="2800" dirty="0">
                <a:latin typeface="Calibri" panose="020F0502020204030204" pitchFamily="34" charset="0"/>
              </a:rPr>
              <a:t>Struktura DVD </a:t>
            </a:r>
          </a:p>
        </p:txBody>
      </p:sp>
      <p:sp>
        <p:nvSpPr>
          <p:cNvPr id="161795" name="Rectangle 3"/>
          <p:cNvSpPr>
            <a:spLocks noGrp="1" noChangeArrowheads="1"/>
          </p:cNvSpPr>
          <p:nvPr>
            <p:ph type="body" idx="4294967295"/>
          </p:nvPr>
        </p:nvSpPr>
        <p:spPr>
          <a:xfrm>
            <a:off x="250825" y="1600200"/>
            <a:ext cx="8642350" cy="4924425"/>
          </a:xfrm>
          <a:prstGeom prst="rect">
            <a:avLst/>
          </a:prstGeom>
        </p:spPr>
        <p:txBody>
          <a:bodyPr>
            <a:normAutofit/>
          </a:bodyPr>
          <a:lstStyle/>
          <a:p>
            <a:pPr marL="263525" indent="-263525">
              <a:lnSpc>
                <a:spcPct val="90000"/>
              </a:lnSpc>
              <a:buClr>
                <a:schemeClr val="tx2">
                  <a:lumMod val="60000"/>
                  <a:lumOff val="40000"/>
                </a:schemeClr>
              </a:buClr>
              <a:buFont typeface="Comenia Sans" pitchFamily="50" charset="-18"/>
              <a:buChar char="="/>
            </a:pPr>
            <a:r>
              <a:rPr lang="cs-CZ" sz="2400" dirty="0">
                <a:latin typeface="Calibri" panose="020F0502020204030204" pitchFamily="34" charset="0"/>
                <a:cs typeface="+mn-cs"/>
              </a:rPr>
              <a:t>Při návrhu DVD se vycházelo z již existující technologie</a:t>
            </a:r>
          </a:p>
          <a:p>
            <a:pPr marL="539750" lvl="1" indent="-263525">
              <a:lnSpc>
                <a:spcPct val="90000"/>
              </a:lnSpc>
              <a:buClr>
                <a:schemeClr val="tx2">
                  <a:lumMod val="60000"/>
                  <a:lumOff val="40000"/>
                </a:schemeClr>
              </a:buClr>
              <a:buFont typeface="Comenia Sans" pitchFamily="50" charset="-18"/>
              <a:buChar char="="/>
            </a:pPr>
            <a:r>
              <a:rPr lang="cs-CZ" sz="2000" dirty="0">
                <a:latin typeface="Calibri" panose="020F0502020204030204" pitchFamily="34" charset="0"/>
              </a:rPr>
              <a:t>zůstaly zachovány základní rozměry optického média</a:t>
            </a:r>
          </a:p>
          <a:p>
            <a:pPr marL="539750" lvl="1" indent="-263525">
              <a:lnSpc>
                <a:spcPct val="90000"/>
              </a:lnSpc>
              <a:buClr>
                <a:schemeClr val="tx2">
                  <a:lumMod val="60000"/>
                  <a:lumOff val="40000"/>
                </a:schemeClr>
              </a:buClr>
              <a:buFont typeface="Comenia Sans" pitchFamily="50" charset="-18"/>
              <a:buChar char="="/>
            </a:pPr>
            <a:r>
              <a:rPr lang="cs-CZ" sz="2000" dirty="0">
                <a:latin typeface="Calibri" panose="020F0502020204030204" pitchFamily="34" charset="0"/>
              </a:rPr>
              <a:t>průměr dvanáct centimetrů a tloušťka 1,2 mm</a:t>
            </a:r>
          </a:p>
          <a:p>
            <a:pPr marL="539750" lvl="1" indent="-263525">
              <a:lnSpc>
                <a:spcPct val="90000"/>
              </a:lnSpc>
              <a:buClr>
                <a:schemeClr val="tx2">
                  <a:lumMod val="60000"/>
                  <a:lumOff val="40000"/>
                </a:schemeClr>
              </a:buClr>
              <a:buFont typeface="Comenia Sans" pitchFamily="50" charset="-18"/>
              <a:buChar char="="/>
            </a:pPr>
            <a:r>
              <a:rPr lang="cs-CZ" sz="2000" dirty="0">
                <a:latin typeface="Calibri" panose="020F0502020204030204" pitchFamily="34" charset="0"/>
              </a:rPr>
              <a:t>také způsob čtení informací se nezměnil</a:t>
            </a:r>
          </a:p>
          <a:p>
            <a:pPr marL="263525" indent="-263525">
              <a:lnSpc>
                <a:spcPct val="90000"/>
              </a:lnSpc>
              <a:buClr>
                <a:schemeClr val="tx2">
                  <a:lumMod val="60000"/>
                  <a:lumOff val="40000"/>
                </a:schemeClr>
              </a:buClr>
              <a:buFont typeface="Comenia Sans" pitchFamily="50" charset="-18"/>
              <a:buChar char="="/>
            </a:pPr>
            <a:r>
              <a:rPr lang="cs-CZ" sz="2400" dirty="0">
                <a:latin typeface="Calibri" panose="020F0502020204030204" pitchFamily="34" charset="0"/>
              </a:rPr>
              <a:t>Změny oproti CD:</a:t>
            </a:r>
          </a:p>
          <a:p>
            <a:pPr marL="539750" lvl="1" indent="-263525">
              <a:lnSpc>
                <a:spcPct val="90000"/>
              </a:lnSpc>
              <a:buClr>
                <a:schemeClr val="tx2">
                  <a:lumMod val="60000"/>
                  <a:lumOff val="40000"/>
                </a:schemeClr>
              </a:buClr>
              <a:buFont typeface="Comenia Sans" pitchFamily="50" charset="-18"/>
              <a:buChar char="="/>
            </a:pPr>
            <a:r>
              <a:rPr lang="cs-CZ" sz="2000" dirty="0">
                <a:latin typeface="Calibri" panose="020F0502020204030204" pitchFamily="34" charset="0"/>
              </a:rPr>
              <a:t>rozdělení polykarbonátové nosné vrstvy na dvě části </a:t>
            </a:r>
          </a:p>
          <a:p>
            <a:pPr marL="539750" lvl="1" indent="-263525">
              <a:lnSpc>
                <a:spcPct val="90000"/>
              </a:lnSpc>
              <a:buClr>
                <a:schemeClr val="tx2">
                  <a:lumMod val="60000"/>
                  <a:lumOff val="40000"/>
                </a:schemeClr>
              </a:buClr>
              <a:buFont typeface="Comenia Sans" pitchFamily="50" charset="-18"/>
              <a:buChar char="="/>
            </a:pPr>
            <a:r>
              <a:rPr lang="cs-CZ" sz="2000" dirty="0">
                <a:latin typeface="Calibri" panose="020F0502020204030204" pitchFamily="34" charset="0"/>
              </a:rPr>
              <a:t>tloušťka nosné vrstvy poloviční tedy 0,6 mm</a:t>
            </a:r>
          </a:p>
          <a:p>
            <a:pPr marL="803275" lvl="2" indent="-263525">
              <a:lnSpc>
                <a:spcPct val="90000"/>
              </a:lnSpc>
              <a:buClr>
                <a:schemeClr val="tx2">
                  <a:lumMod val="60000"/>
                  <a:lumOff val="40000"/>
                </a:schemeClr>
              </a:buClr>
              <a:buFont typeface="Comenia Sans" pitchFamily="50" charset="-18"/>
              <a:buChar char="="/>
            </a:pPr>
            <a:r>
              <a:rPr lang="cs-CZ" sz="1800" dirty="0">
                <a:latin typeface="Calibri" panose="020F0502020204030204" pitchFamily="34" charset="0"/>
              </a:rPr>
              <a:t>jsou použity dvě polykarbonátové vrstvy, mezi nimiž se nachází jedna či dvě datové vrstvy a jednostranná či oboustranná reflexní vrstva</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2"/>
          <p:cNvSpPr>
            <a:spLocks noGrp="1" noChangeArrowheads="1"/>
          </p:cNvSpPr>
          <p:nvPr>
            <p:ph type="title"/>
          </p:nvPr>
        </p:nvSpPr>
        <p:spPr/>
        <p:txBody>
          <a:bodyPr>
            <a:normAutofit/>
          </a:bodyPr>
          <a:lstStyle/>
          <a:p>
            <a:r>
              <a:rPr lang="cs-CZ" sz="2800" dirty="0">
                <a:latin typeface="Calibri" panose="020F0502020204030204" pitchFamily="34" charset="0"/>
              </a:rPr>
              <a:t>Struktura DVD </a:t>
            </a:r>
            <a:r>
              <a:rPr lang="cs-CZ" sz="2800" dirty="0" err="1">
                <a:latin typeface="Calibri" panose="020F0502020204030204" pitchFamily="34" charset="0"/>
              </a:rPr>
              <a:t>vers</a:t>
            </a:r>
            <a:r>
              <a:rPr lang="cs-CZ" sz="2800" dirty="0">
                <a:latin typeface="Calibri" panose="020F0502020204030204" pitchFamily="34" charset="0"/>
              </a:rPr>
              <a:t>. CD</a:t>
            </a:r>
          </a:p>
        </p:txBody>
      </p:sp>
      <p:pic>
        <p:nvPicPr>
          <p:cNvPr id="167948" name="Picture 12" descr="pc2704"/>
          <p:cNvPicPr>
            <a:picLocks noChangeAspect="1" noChangeArrowheads="1"/>
          </p:cNvPicPr>
          <p:nvPr/>
        </p:nvPicPr>
        <p:blipFill>
          <a:blip r:embed="rId3"/>
          <a:srcRect/>
          <a:stretch>
            <a:fillRect/>
          </a:stretch>
        </p:blipFill>
        <p:spPr bwMode="auto">
          <a:xfrm>
            <a:off x="179388" y="1628775"/>
            <a:ext cx="5113337" cy="2500313"/>
          </a:xfrm>
          <a:prstGeom prst="rect">
            <a:avLst/>
          </a:prstGeom>
          <a:noFill/>
        </p:spPr>
      </p:pic>
      <p:pic>
        <p:nvPicPr>
          <p:cNvPr id="167949" name="Picture 13" descr="pc2703"/>
          <p:cNvPicPr>
            <a:picLocks noChangeAspect="1" noChangeArrowheads="1"/>
          </p:cNvPicPr>
          <p:nvPr/>
        </p:nvPicPr>
        <p:blipFill>
          <a:blip r:embed="rId4"/>
          <a:srcRect/>
          <a:stretch>
            <a:fillRect/>
          </a:stretch>
        </p:blipFill>
        <p:spPr bwMode="auto">
          <a:xfrm>
            <a:off x="3276600" y="3821113"/>
            <a:ext cx="5543550" cy="2673350"/>
          </a:xfrm>
          <a:prstGeom prst="rect">
            <a:avLst/>
          </a:prstGeom>
          <a:noFill/>
        </p:spPr>
      </p:pic>
      <p:sp>
        <p:nvSpPr>
          <p:cNvPr id="14" name="TextovéPole 13"/>
          <p:cNvSpPr txBox="1"/>
          <p:nvPr/>
        </p:nvSpPr>
        <p:spPr>
          <a:xfrm>
            <a:off x="179388" y="4071173"/>
            <a:ext cx="1167787" cy="584775"/>
          </a:xfrm>
          <a:prstGeom prst="rect">
            <a:avLst/>
          </a:prstGeom>
          <a:noFill/>
        </p:spPr>
        <p:txBody>
          <a:bodyPr wrap="square" rtlCol="0">
            <a:spAutoFit/>
          </a:bodyPr>
          <a:lstStyle/>
          <a:p>
            <a:r>
              <a:rPr lang="cs-CZ" sz="3200" dirty="0"/>
              <a:t>DVD</a:t>
            </a:r>
          </a:p>
        </p:txBody>
      </p:sp>
      <p:sp>
        <p:nvSpPr>
          <p:cNvPr id="15" name="TextovéPole 14"/>
          <p:cNvSpPr txBox="1"/>
          <p:nvPr/>
        </p:nvSpPr>
        <p:spPr>
          <a:xfrm>
            <a:off x="7674396" y="3236338"/>
            <a:ext cx="1145754" cy="584775"/>
          </a:xfrm>
          <a:prstGeom prst="rect">
            <a:avLst/>
          </a:prstGeom>
          <a:noFill/>
        </p:spPr>
        <p:txBody>
          <a:bodyPr wrap="square" rtlCol="0">
            <a:spAutoFit/>
          </a:bodyPr>
          <a:lstStyle/>
          <a:p>
            <a:r>
              <a:rPr lang="cs-CZ" sz="3200" dirty="0"/>
              <a:t>CD</a:t>
            </a:r>
          </a:p>
        </p:txBody>
      </p:sp>
      <p:cxnSp>
        <p:nvCxnSpPr>
          <p:cNvPr id="3" name="Přímá spojnice 2"/>
          <p:cNvCxnSpPr/>
          <p:nvPr/>
        </p:nvCxnSpPr>
        <p:spPr>
          <a:xfrm>
            <a:off x="4211782" y="2590800"/>
            <a:ext cx="969818" cy="2299855"/>
          </a:xfrm>
          <a:prstGeom prst="line">
            <a:avLst/>
          </a:prstGeom>
          <a:ln>
            <a:headEnd type="triangle" w="med" len="med"/>
            <a:tailEnd type="triangle" w="med" len="med"/>
          </a:ln>
        </p:spPr>
        <p:style>
          <a:lnRef idx="3">
            <a:schemeClr val="accent2"/>
          </a:lnRef>
          <a:fillRef idx="0">
            <a:schemeClr val="accent2"/>
          </a:fillRef>
          <a:effectRef idx="2">
            <a:schemeClr val="accent2"/>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67949"/>
                                        </p:tgtEl>
                                        <p:attrNameLst>
                                          <p:attrName>style.visibility</p:attrName>
                                        </p:attrNameLst>
                                      </p:cBhvr>
                                      <p:to>
                                        <p:strVal val="visible"/>
                                      </p:to>
                                    </p:set>
                                    <p:animEffect transition="in" filter="fade">
                                      <p:cBhvr>
                                        <p:cTn id="7" dur="500"/>
                                        <p:tgtEl>
                                          <p:spTgt spid="16794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67948"/>
                                        </p:tgtEl>
                                        <p:attrNameLst>
                                          <p:attrName>style.visibility</p:attrName>
                                        </p:attrNameLst>
                                      </p:cBhvr>
                                      <p:to>
                                        <p:strVal val="visible"/>
                                      </p:to>
                                    </p:set>
                                    <p:animEffect transition="in" filter="fade">
                                      <p:cBhvr>
                                        <p:cTn id="15" dur="500"/>
                                        <p:tgtEl>
                                          <p:spTgt spid="16794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childTnLst>
                          </p:cTn>
                        </p:par>
                        <p:par>
                          <p:cTn id="19" fill="hold">
                            <p:stCondLst>
                              <p:cond delay="500"/>
                            </p:stCondLst>
                            <p:childTnLst>
                              <p:par>
                                <p:cTn id="20" presetID="31" presetClass="entr" presetSubtype="0" fill="hold" nodeType="afterEffect">
                                  <p:stCondLst>
                                    <p:cond delay="2000"/>
                                  </p:stCondLst>
                                  <p:childTnLst>
                                    <p:set>
                                      <p:cBhvr>
                                        <p:cTn id="21" dur="1" fill="hold">
                                          <p:stCondLst>
                                            <p:cond delay="0"/>
                                          </p:stCondLst>
                                        </p:cTn>
                                        <p:tgtEl>
                                          <p:spTgt spid="3"/>
                                        </p:tgtEl>
                                        <p:attrNameLst>
                                          <p:attrName>style.visibility</p:attrName>
                                        </p:attrNameLst>
                                      </p:cBhvr>
                                      <p:to>
                                        <p:strVal val="visible"/>
                                      </p:to>
                                    </p:set>
                                    <p:anim calcmode="lin" valueType="num">
                                      <p:cBhvr>
                                        <p:cTn id="22" dur="1000" fill="hold"/>
                                        <p:tgtEl>
                                          <p:spTgt spid="3"/>
                                        </p:tgtEl>
                                        <p:attrNameLst>
                                          <p:attrName>ppt_w</p:attrName>
                                        </p:attrNameLst>
                                      </p:cBhvr>
                                      <p:tavLst>
                                        <p:tav tm="0">
                                          <p:val>
                                            <p:fltVal val="0"/>
                                          </p:val>
                                        </p:tav>
                                        <p:tav tm="100000">
                                          <p:val>
                                            <p:strVal val="#ppt_w"/>
                                          </p:val>
                                        </p:tav>
                                      </p:tavLst>
                                    </p:anim>
                                    <p:anim calcmode="lin" valueType="num">
                                      <p:cBhvr>
                                        <p:cTn id="23" dur="1000" fill="hold"/>
                                        <p:tgtEl>
                                          <p:spTgt spid="3"/>
                                        </p:tgtEl>
                                        <p:attrNameLst>
                                          <p:attrName>ppt_h</p:attrName>
                                        </p:attrNameLst>
                                      </p:cBhvr>
                                      <p:tavLst>
                                        <p:tav tm="0">
                                          <p:val>
                                            <p:fltVal val="0"/>
                                          </p:val>
                                        </p:tav>
                                        <p:tav tm="100000">
                                          <p:val>
                                            <p:strVal val="#ppt_h"/>
                                          </p:val>
                                        </p:tav>
                                      </p:tavLst>
                                    </p:anim>
                                    <p:anim calcmode="lin" valueType="num">
                                      <p:cBhvr>
                                        <p:cTn id="24" dur="1000" fill="hold"/>
                                        <p:tgtEl>
                                          <p:spTgt spid="3"/>
                                        </p:tgtEl>
                                        <p:attrNameLst>
                                          <p:attrName>style.rotation</p:attrName>
                                        </p:attrNameLst>
                                      </p:cBhvr>
                                      <p:tavLst>
                                        <p:tav tm="0">
                                          <p:val>
                                            <p:fltVal val="90"/>
                                          </p:val>
                                        </p:tav>
                                        <p:tav tm="100000">
                                          <p:val>
                                            <p:fltVal val="0"/>
                                          </p:val>
                                        </p:tav>
                                      </p:tavLst>
                                    </p:anim>
                                    <p:animEffect transition="in" filter="fade">
                                      <p:cBhvr>
                                        <p:cTn id="25"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2"/>
          <p:cNvSpPr>
            <a:spLocks noGrp="1" noChangeArrowheads="1"/>
          </p:cNvSpPr>
          <p:nvPr>
            <p:ph type="title"/>
          </p:nvPr>
        </p:nvSpPr>
        <p:spPr/>
        <p:txBody>
          <a:bodyPr>
            <a:normAutofit/>
          </a:bodyPr>
          <a:lstStyle/>
          <a:p>
            <a:r>
              <a:rPr lang="cs-CZ" sz="2800" dirty="0">
                <a:latin typeface="Calibri" panose="020F0502020204030204" pitchFamily="34" charset="0"/>
              </a:rPr>
              <a:t>Struktura DVD</a:t>
            </a:r>
          </a:p>
        </p:txBody>
      </p:sp>
      <p:sp>
        <p:nvSpPr>
          <p:cNvPr id="169987" name="Rectangle 3"/>
          <p:cNvSpPr>
            <a:spLocks noGrp="1" noChangeArrowheads="1"/>
          </p:cNvSpPr>
          <p:nvPr>
            <p:ph type="body" idx="4294967295"/>
          </p:nvPr>
        </p:nvSpPr>
        <p:spPr>
          <a:xfrm>
            <a:off x="250825" y="1600200"/>
            <a:ext cx="8642350" cy="4924425"/>
          </a:xfrm>
          <a:prstGeom prst="rect">
            <a:avLst/>
          </a:prstGeom>
        </p:spPr>
        <p:txBody>
          <a:bodyPr>
            <a:normAutofit/>
          </a:bodyPr>
          <a:lstStyle/>
          <a:p>
            <a:pPr marL="263525" indent="-263525">
              <a:lnSpc>
                <a:spcPct val="90000"/>
              </a:lnSpc>
              <a:buClr>
                <a:schemeClr val="tx2">
                  <a:lumMod val="60000"/>
                  <a:lumOff val="40000"/>
                </a:schemeClr>
              </a:buClr>
              <a:buFont typeface="Comenia Sans" pitchFamily="50" charset="-18"/>
              <a:buChar char="="/>
            </a:pPr>
            <a:r>
              <a:rPr lang="cs-CZ" sz="2400" dirty="0">
                <a:latin typeface="Calibri" panose="020F0502020204030204" pitchFamily="34" charset="0"/>
                <a:cs typeface="+mn-cs"/>
              </a:rPr>
              <a:t>Nevýhody tohoto řešení: </a:t>
            </a:r>
          </a:p>
          <a:p>
            <a:pPr marL="539750" lvl="1" indent="-263525">
              <a:lnSpc>
                <a:spcPct val="90000"/>
              </a:lnSpc>
              <a:buClr>
                <a:schemeClr val="tx2">
                  <a:lumMod val="60000"/>
                  <a:lumOff val="40000"/>
                </a:schemeClr>
              </a:buClr>
              <a:buFont typeface="Comenia Sans" pitchFamily="50" charset="-18"/>
              <a:buChar char="="/>
            </a:pPr>
            <a:r>
              <a:rPr lang="cs-CZ" sz="2000" dirty="0">
                <a:latin typeface="Calibri" panose="020F0502020204030204" pitchFamily="34" charset="0"/>
              </a:rPr>
              <a:t>mírné zvýšení výrobních nákladů</a:t>
            </a:r>
          </a:p>
          <a:p>
            <a:pPr marL="803275" lvl="2" indent="-263525">
              <a:lnSpc>
                <a:spcPct val="90000"/>
              </a:lnSpc>
              <a:buClr>
                <a:schemeClr val="tx2">
                  <a:lumMod val="60000"/>
                  <a:lumOff val="40000"/>
                </a:schemeClr>
              </a:buClr>
              <a:buFont typeface="Comenia Sans" pitchFamily="50" charset="-18"/>
              <a:buChar char="="/>
            </a:pPr>
            <a:r>
              <a:rPr lang="cs-CZ" sz="1800" dirty="0">
                <a:latin typeface="Calibri" panose="020F0502020204030204" pitchFamily="34" charset="0"/>
              </a:rPr>
              <a:t>lisování a následné slepení obou polovin disku musí být zcela přesné</a:t>
            </a:r>
          </a:p>
          <a:p>
            <a:pPr marL="539750" lvl="1" indent="-263525">
              <a:lnSpc>
                <a:spcPct val="90000"/>
              </a:lnSpc>
              <a:buClr>
                <a:schemeClr val="tx2">
                  <a:lumMod val="60000"/>
                  <a:lumOff val="40000"/>
                </a:schemeClr>
              </a:buClr>
              <a:buFont typeface="Comenia Sans" pitchFamily="50" charset="-18"/>
              <a:buChar char="="/>
            </a:pPr>
            <a:r>
              <a:rPr lang="cs-CZ" sz="2000" dirty="0">
                <a:latin typeface="Calibri" panose="020F0502020204030204" pitchFamily="34" charset="0"/>
              </a:rPr>
              <a:t>při oboustranném záznamu se disk musí ručně obracet </a:t>
            </a:r>
          </a:p>
          <a:p>
            <a:pPr marL="539750" lvl="1" indent="-263525">
              <a:lnSpc>
                <a:spcPct val="90000"/>
              </a:lnSpc>
              <a:buClr>
                <a:schemeClr val="tx2">
                  <a:lumMod val="60000"/>
                  <a:lumOff val="40000"/>
                </a:schemeClr>
              </a:buClr>
              <a:buFont typeface="Comenia Sans" pitchFamily="50" charset="-18"/>
              <a:buChar char="="/>
            </a:pPr>
            <a:r>
              <a:rPr lang="cs-CZ" sz="2000" dirty="0">
                <a:latin typeface="Calibri" panose="020F0502020204030204" pitchFamily="34" charset="0"/>
              </a:rPr>
              <a:t>laserový paprsek musí být zaostřen na datovou vrstvu vzdálenou 0,6 mm od povrchu disku</a:t>
            </a:r>
          </a:p>
          <a:p>
            <a:pPr marL="803275" lvl="2" indent="-263525">
              <a:lnSpc>
                <a:spcPct val="90000"/>
              </a:lnSpc>
              <a:buClr>
                <a:schemeClr val="tx2">
                  <a:lumMod val="60000"/>
                  <a:lumOff val="40000"/>
                </a:schemeClr>
              </a:buClr>
              <a:buFont typeface="Comenia Sans" pitchFamily="50" charset="-18"/>
              <a:buChar char="="/>
            </a:pPr>
            <a:r>
              <a:rPr lang="cs-CZ" sz="1800" dirty="0">
                <a:latin typeface="Calibri" panose="020F0502020204030204" pitchFamily="34" charset="0"/>
              </a:rPr>
              <a:t> v místě jeho dopadu na polykarbonátovou vrstvu je jeho stopa menší, než u CD</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Rectangle 2"/>
          <p:cNvSpPr>
            <a:spLocks noGrp="1" noChangeArrowheads="1"/>
          </p:cNvSpPr>
          <p:nvPr>
            <p:ph type="title"/>
          </p:nvPr>
        </p:nvSpPr>
        <p:spPr/>
        <p:txBody>
          <a:bodyPr>
            <a:normAutofit/>
          </a:bodyPr>
          <a:lstStyle/>
          <a:p>
            <a:r>
              <a:rPr lang="cs-CZ" sz="2800" dirty="0">
                <a:latin typeface="Calibri" panose="020F0502020204030204" pitchFamily="34" charset="0"/>
              </a:rPr>
              <a:t>Kapacity DVD </a:t>
            </a:r>
          </a:p>
        </p:txBody>
      </p:sp>
      <p:sp>
        <p:nvSpPr>
          <p:cNvPr id="174083" name="Rectangle 3"/>
          <p:cNvSpPr>
            <a:spLocks noGrp="1" noChangeArrowheads="1"/>
          </p:cNvSpPr>
          <p:nvPr>
            <p:ph type="body" idx="4294967295"/>
          </p:nvPr>
        </p:nvSpPr>
        <p:spPr>
          <a:xfrm>
            <a:off x="250825" y="1600200"/>
            <a:ext cx="8642350" cy="4924425"/>
          </a:xfrm>
          <a:prstGeom prst="rect">
            <a:avLst/>
          </a:prstGeom>
        </p:spPr>
        <p:txBody>
          <a:bodyPr>
            <a:normAutofit/>
          </a:bodyPr>
          <a:lstStyle/>
          <a:p>
            <a:pPr marL="263525" indent="-263525">
              <a:lnSpc>
                <a:spcPct val="90000"/>
              </a:lnSpc>
              <a:buClr>
                <a:schemeClr val="tx2">
                  <a:lumMod val="60000"/>
                  <a:lumOff val="40000"/>
                </a:schemeClr>
              </a:buClr>
              <a:buFont typeface="Comenia Sans" pitchFamily="50" charset="-18"/>
              <a:buChar char="="/>
            </a:pPr>
            <a:r>
              <a:rPr lang="cs-CZ" sz="2400" dirty="0">
                <a:latin typeface="Calibri" panose="020F0502020204030204" pitchFamily="34" charset="0"/>
                <a:cs typeface="+mn-cs"/>
              </a:rPr>
              <a:t>Vylepšením DVD oproti CD je:</a:t>
            </a:r>
          </a:p>
          <a:p>
            <a:pPr marL="539750" lvl="1" indent="-263525">
              <a:lnSpc>
                <a:spcPct val="90000"/>
              </a:lnSpc>
              <a:buClr>
                <a:schemeClr val="tx2">
                  <a:lumMod val="60000"/>
                  <a:lumOff val="40000"/>
                </a:schemeClr>
              </a:buClr>
              <a:buFont typeface="Comenia Sans" pitchFamily="50" charset="-18"/>
              <a:buChar char="="/>
            </a:pPr>
            <a:r>
              <a:rPr lang="cs-CZ" sz="2000" dirty="0">
                <a:latin typeface="Calibri" panose="020F0502020204030204" pitchFamily="34" charset="0"/>
              </a:rPr>
              <a:t>zmenšení záznamové stopy</a:t>
            </a:r>
          </a:p>
          <a:p>
            <a:pPr marL="539750" lvl="1" indent="-263525">
              <a:lnSpc>
                <a:spcPct val="90000"/>
              </a:lnSpc>
              <a:buClr>
                <a:schemeClr val="tx2">
                  <a:lumMod val="60000"/>
                  <a:lumOff val="40000"/>
                </a:schemeClr>
              </a:buClr>
              <a:buFont typeface="Comenia Sans" pitchFamily="50" charset="-18"/>
              <a:buChar char="="/>
            </a:pPr>
            <a:r>
              <a:rPr lang="cs-CZ" sz="2000" dirty="0">
                <a:latin typeface="Calibri" panose="020F0502020204030204" pitchFamily="34" charset="0"/>
              </a:rPr>
              <a:t>zmenšení délek jednotlivých </a:t>
            </a:r>
            <a:r>
              <a:rPr lang="cs-CZ" sz="2000" dirty="0" err="1">
                <a:latin typeface="Calibri" panose="020F0502020204030204" pitchFamily="34" charset="0"/>
              </a:rPr>
              <a:t>pitů</a:t>
            </a:r>
            <a:endParaRPr lang="cs-CZ" sz="2000" dirty="0">
              <a:latin typeface="Calibri" panose="020F0502020204030204" pitchFamily="34" charset="0"/>
            </a:endParaRPr>
          </a:p>
          <a:p>
            <a:pPr marL="803275" lvl="2" indent="-263525">
              <a:lnSpc>
                <a:spcPct val="90000"/>
              </a:lnSpc>
              <a:buClr>
                <a:schemeClr val="tx2">
                  <a:lumMod val="60000"/>
                  <a:lumOff val="40000"/>
                </a:schemeClr>
              </a:buClr>
              <a:buFont typeface="Comenia Sans" pitchFamily="50" charset="-18"/>
              <a:buChar char="="/>
            </a:pPr>
            <a:r>
              <a:rPr lang="cs-CZ" sz="1800" dirty="0">
                <a:latin typeface="Calibri" panose="020F0502020204030204" pitchFamily="34" charset="0"/>
              </a:rPr>
              <a:t>minimální vzdálenost mezi osou stopy se snížila z hodnoty 1,6 mikronu na 0,74 mikronu, délka pitu z 0,972 mikronu na 0,4 mikronu </a:t>
            </a:r>
          </a:p>
          <a:p>
            <a:pPr marL="539750" lvl="1" indent="-263525">
              <a:lnSpc>
                <a:spcPct val="90000"/>
              </a:lnSpc>
              <a:buClr>
                <a:schemeClr val="tx2">
                  <a:lumMod val="60000"/>
                  <a:lumOff val="40000"/>
                </a:schemeClr>
              </a:buClr>
              <a:buFont typeface="Comenia Sans" pitchFamily="50" charset="-18"/>
              <a:buChar char="="/>
            </a:pPr>
            <a:r>
              <a:rPr lang="cs-CZ" sz="2000" dirty="0">
                <a:latin typeface="Calibri" panose="020F0502020204030204" pitchFamily="34" charset="0"/>
              </a:rPr>
              <a:t>nepatrně se zvětšila plocha pro zápis informace - prodloužení datové stopy</a:t>
            </a:r>
          </a:p>
          <a:p>
            <a:pPr marL="803275" lvl="2" indent="-263525">
              <a:lnSpc>
                <a:spcPct val="90000"/>
              </a:lnSpc>
              <a:buClr>
                <a:schemeClr val="tx2">
                  <a:lumMod val="60000"/>
                  <a:lumOff val="40000"/>
                </a:schemeClr>
              </a:buClr>
              <a:buFont typeface="Comenia Sans" pitchFamily="50" charset="-18"/>
              <a:buChar char="="/>
            </a:pPr>
            <a:r>
              <a:rPr lang="cs-CZ" sz="1800" dirty="0">
                <a:latin typeface="Calibri" panose="020F0502020204030204" pitchFamily="34" charset="0"/>
              </a:rPr>
              <a:t>stopa na kompaktním disku leží na ploše 86,0 centimetrů čtverečních, na DVD je to 87,6 centimetrů čtverečních</a:t>
            </a:r>
          </a:p>
          <a:p>
            <a:pPr marL="803275" lvl="2" indent="-263525">
              <a:lnSpc>
                <a:spcPct val="90000"/>
              </a:lnSpc>
              <a:buClr>
                <a:schemeClr val="tx2">
                  <a:lumMod val="60000"/>
                  <a:lumOff val="40000"/>
                </a:schemeClr>
              </a:buClr>
              <a:buFont typeface="Comenia Sans" pitchFamily="50" charset="-18"/>
              <a:buChar char="="/>
            </a:pPr>
            <a:r>
              <a:rPr lang="cs-CZ" sz="1800" dirty="0">
                <a:latin typeface="Calibri" panose="020F0502020204030204" pitchFamily="34" charset="0"/>
              </a:rPr>
              <a:t>lepší využití sektorů (na CD zabírá dvoukilobytový sektor ve skutečnosti 2352 bytů, na DVD pouze 2060 bytů)</a:t>
            </a:r>
          </a:p>
          <a:p>
            <a:pPr marL="803275" lvl="2" indent="-263525">
              <a:lnSpc>
                <a:spcPct val="90000"/>
              </a:lnSpc>
              <a:buClr>
                <a:schemeClr val="tx2">
                  <a:lumMod val="60000"/>
                  <a:lumOff val="40000"/>
                </a:schemeClr>
              </a:buClr>
              <a:buFont typeface="Comenia Sans" pitchFamily="50" charset="-18"/>
              <a:buChar char="="/>
            </a:pPr>
            <a:r>
              <a:rPr lang="cs-CZ" sz="1800" dirty="0">
                <a:latin typeface="Calibri" panose="020F0502020204030204" pitchFamily="34" charset="0"/>
              </a:rPr>
              <a:t>odlišné kódování bytů na povrchu atd.</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Rectangle 2"/>
          <p:cNvSpPr>
            <a:spLocks noGrp="1" noChangeArrowheads="1"/>
          </p:cNvSpPr>
          <p:nvPr>
            <p:ph type="title"/>
          </p:nvPr>
        </p:nvSpPr>
        <p:spPr/>
        <p:txBody>
          <a:bodyPr>
            <a:normAutofit/>
          </a:bodyPr>
          <a:lstStyle/>
          <a:p>
            <a:r>
              <a:rPr lang="cs-CZ" sz="2800" dirty="0">
                <a:latin typeface="Calibri" panose="020F0502020204030204" pitchFamily="34" charset="0"/>
              </a:rPr>
              <a:t>Kapacity DVD</a:t>
            </a:r>
          </a:p>
        </p:txBody>
      </p:sp>
      <p:sp>
        <p:nvSpPr>
          <p:cNvPr id="176131" name="Rectangle 3"/>
          <p:cNvSpPr>
            <a:spLocks noGrp="1" noChangeArrowheads="1"/>
          </p:cNvSpPr>
          <p:nvPr>
            <p:ph type="body" idx="4294967295"/>
          </p:nvPr>
        </p:nvSpPr>
        <p:spPr>
          <a:xfrm>
            <a:off x="250825" y="1253068"/>
            <a:ext cx="8642350" cy="5271558"/>
          </a:xfrm>
          <a:prstGeom prst="rect">
            <a:avLst/>
          </a:prstGeom>
        </p:spPr>
        <p:txBody>
          <a:bodyPr>
            <a:normAutofit/>
          </a:bodyPr>
          <a:lstStyle/>
          <a:p>
            <a:pPr marL="263525" indent="-263525">
              <a:lnSpc>
                <a:spcPct val="90000"/>
              </a:lnSpc>
              <a:buClr>
                <a:schemeClr val="tx2">
                  <a:lumMod val="60000"/>
                  <a:lumOff val="40000"/>
                </a:schemeClr>
              </a:buClr>
              <a:buFont typeface="Comenia Sans" pitchFamily="50" charset="-18"/>
              <a:buChar char="="/>
            </a:pPr>
            <a:r>
              <a:rPr lang="cs-CZ" sz="2400" dirty="0">
                <a:latin typeface="Calibri" panose="020F0502020204030204" pitchFamily="34" charset="0"/>
                <a:cs typeface="+mn-cs"/>
              </a:rPr>
              <a:t>Změna ve způsobu zakódování logických informací</a:t>
            </a:r>
          </a:p>
          <a:p>
            <a:pPr marL="539750" lvl="1" indent="-263525">
              <a:lnSpc>
                <a:spcPct val="90000"/>
              </a:lnSpc>
              <a:buClr>
                <a:schemeClr val="tx2">
                  <a:lumMod val="60000"/>
                  <a:lumOff val="40000"/>
                </a:schemeClr>
              </a:buClr>
              <a:buFont typeface="Comenia Sans" pitchFamily="50" charset="-18"/>
              <a:buChar char="="/>
            </a:pPr>
            <a:r>
              <a:rPr lang="cs-CZ" sz="2000" dirty="0">
                <a:latin typeface="Calibri" panose="020F0502020204030204" pitchFamily="34" charset="0"/>
              </a:rPr>
              <a:t>vede k cca sedminásobnému zvýšení kapacity jednovrstvého a jednostranného média oproti původnímu kompaktnímu disku (4,7 GB oproti 650 MB)</a:t>
            </a:r>
          </a:p>
          <a:p>
            <a:pPr marL="263525" indent="-263525">
              <a:lnSpc>
                <a:spcPct val="90000"/>
              </a:lnSpc>
              <a:buClr>
                <a:schemeClr val="tx2">
                  <a:lumMod val="60000"/>
                  <a:lumOff val="40000"/>
                </a:schemeClr>
              </a:buClr>
              <a:buFont typeface="Comenia Sans" pitchFamily="50" charset="-18"/>
              <a:buChar char="="/>
            </a:pPr>
            <a:r>
              <a:rPr lang="cs-CZ" sz="2400" dirty="0">
                <a:latin typeface="Calibri" panose="020F0502020204030204" pitchFamily="34" charset="0"/>
              </a:rPr>
              <a:t>Změny ve vlastní optické mechanice</a:t>
            </a:r>
          </a:p>
          <a:p>
            <a:pPr marL="539750" lvl="1" indent="-263525">
              <a:lnSpc>
                <a:spcPct val="90000"/>
              </a:lnSpc>
              <a:buClr>
                <a:schemeClr val="tx2">
                  <a:lumMod val="60000"/>
                  <a:lumOff val="40000"/>
                </a:schemeClr>
              </a:buClr>
              <a:buFont typeface="Comenia Sans" pitchFamily="50" charset="-18"/>
              <a:buChar char="="/>
            </a:pPr>
            <a:r>
              <a:rPr lang="cs-CZ" sz="2000" dirty="0">
                <a:latin typeface="Calibri" panose="020F0502020204030204" pitchFamily="34" charset="0"/>
              </a:rPr>
              <a:t>zpřesnění vedení čtecí hlavy</a:t>
            </a:r>
          </a:p>
          <a:p>
            <a:pPr marL="539750" lvl="1" indent="-263525">
              <a:lnSpc>
                <a:spcPct val="90000"/>
              </a:lnSpc>
              <a:buClr>
                <a:schemeClr val="tx2">
                  <a:lumMod val="60000"/>
                  <a:lumOff val="40000"/>
                </a:schemeClr>
              </a:buClr>
              <a:buFont typeface="Comenia Sans" pitchFamily="50" charset="-18"/>
              <a:buChar char="="/>
            </a:pPr>
            <a:r>
              <a:rPr lang="cs-CZ" sz="2000" dirty="0">
                <a:latin typeface="Calibri" panose="020F0502020204030204" pitchFamily="34" charset="0"/>
              </a:rPr>
              <a:t>nutno laserové světlo přesněji zaostřit</a:t>
            </a:r>
          </a:p>
          <a:p>
            <a:pPr marL="539750" lvl="1" indent="-263525">
              <a:lnSpc>
                <a:spcPct val="90000"/>
              </a:lnSpc>
              <a:buClr>
                <a:schemeClr val="tx2">
                  <a:lumMod val="60000"/>
                  <a:lumOff val="40000"/>
                </a:schemeClr>
              </a:buClr>
              <a:buFont typeface="Comenia Sans" pitchFamily="50" charset="-18"/>
              <a:buChar char="="/>
            </a:pPr>
            <a:r>
              <a:rPr lang="cs-CZ" sz="2000" dirty="0">
                <a:latin typeface="Calibri" panose="020F0502020204030204" pitchFamily="34" charset="0"/>
              </a:rPr>
              <a:t>použití odlišné frekvenci paprsku</a:t>
            </a:r>
          </a:p>
          <a:p>
            <a:pPr marL="803275" lvl="2" indent="-263525">
              <a:lnSpc>
                <a:spcPct val="90000"/>
              </a:lnSpc>
              <a:buClr>
                <a:schemeClr val="tx2">
                  <a:lumMod val="60000"/>
                  <a:lumOff val="40000"/>
                </a:schemeClr>
              </a:buClr>
              <a:buFont typeface="Comenia Sans" pitchFamily="50" charset="-18"/>
              <a:buChar char="="/>
            </a:pPr>
            <a:r>
              <a:rPr lang="cs-CZ" sz="1800" dirty="0">
                <a:latin typeface="Calibri" panose="020F0502020204030204" pitchFamily="34" charset="0"/>
              </a:rPr>
              <a:t>původní vlnová délka 780 </a:t>
            </a:r>
            <a:r>
              <a:rPr lang="cs-CZ" sz="1800" dirty="0" err="1">
                <a:latin typeface="Calibri" panose="020F0502020204030204" pitchFamily="34" charset="0"/>
              </a:rPr>
              <a:t>nm</a:t>
            </a:r>
            <a:r>
              <a:rPr lang="cs-CZ" sz="1800" dirty="0">
                <a:latin typeface="Calibri" panose="020F0502020204030204" pitchFamily="34" charset="0"/>
              </a:rPr>
              <a:t> se zmenšila na 650 </a:t>
            </a:r>
            <a:r>
              <a:rPr lang="cs-CZ" sz="1800" dirty="0" err="1">
                <a:latin typeface="Calibri" panose="020F0502020204030204" pitchFamily="34" charset="0"/>
              </a:rPr>
              <a:t>nm</a:t>
            </a:r>
            <a:r>
              <a:rPr lang="cs-CZ" sz="1800" dirty="0">
                <a:latin typeface="Calibri" panose="020F0502020204030204" pitchFamily="34" charset="0"/>
              </a:rPr>
              <a:t> </a:t>
            </a:r>
          </a:p>
          <a:p>
            <a:pPr marL="539750" lvl="1" indent="-263525">
              <a:lnSpc>
                <a:spcPct val="90000"/>
              </a:lnSpc>
              <a:buClr>
                <a:schemeClr val="tx2">
                  <a:lumMod val="60000"/>
                  <a:lumOff val="40000"/>
                </a:schemeClr>
              </a:buClr>
              <a:buFont typeface="Comenia Sans" pitchFamily="50" charset="-18"/>
              <a:buChar char="="/>
            </a:pPr>
            <a:r>
              <a:rPr lang="cs-CZ" sz="2000" dirty="0">
                <a:latin typeface="Calibri" panose="020F0502020204030204" pitchFamily="34" charset="0"/>
              </a:rPr>
              <a:t>složitější zaostřování laserového paprsku</a:t>
            </a:r>
          </a:p>
          <a:p>
            <a:pPr marL="803275" lvl="2" indent="-263525">
              <a:lnSpc>
                <a:spcPct val="90000"/>
              </a:lnSpc>
              <a:buClr>
                <a:schemeClr val="tx2">
                  <a:lumMod val="60000"/>
                  <a:lumOff val="40000"/>
                </a:schemeClr>
              </a:buClr>
              <a:buFont typeface="Comenia Sans" pitchFamily="50" charset="-18"/>
              <a:buChar char="="/>
            </a:pPr>
            <a:r>
              <a:rPr lang="cs-CZ" sz="1800" dirty="0">
                <a:latin typeface="Calibri" panose="020F0502020204030204" pitchFamily="34" charset="0"/>
              </a:rPr>
              <a:t>u CD mechanik zaostřováno na 1,2 mm od povrchu </a:t>
            </a:r>
          </a:p>
          <a:p>
            <a:pPr marL="803275" lvl="2" indent="-263525">
              <a:lnSpc>
                <a:spcPct val="90000"/>
              </a:lnSpc>
              <a:buClr>
                <a:schemeClr val="tx2">
                  <a:lumMod val="60000"/>
                  <a:lumOff val="40000"/>
                </a:schemeClr>
              </a:buClr>
              <a:buFont typeface="Comenia Sans" pitchFamily="50" charset="-18"/>
              <a:buChar char="="/>
            </a:pPr>
            <a:r>
              <a:rPr lang="cs-CZ" sz="1800" dirty="0">
                <a:latin typeface="Calibri" panose="020F0502020204030204" pitchFamily="34" charset="0"/>
              </a:rPr>
              <a:t>u DVD je paprsek zaostřován na 0,6 mm </a:t>
            </a:r>
          </a:p>
        </p:txBody>
      </p:sp>
      <p:pic>
        <p:nvPicPr>
          <p:cNvPr id="11" name="Picture 12" descr="pc2706"/>
          <p:cNvPicPr>
            <a:picLocks noChangeAspect="1" noChangeArrowheads="1"/>
          </p:cNvPicPr>
          <p:nvPr/>
        </p:nvPicPr>
        <p:blipFill>
          <a:blip r:embed="rId3"/>
          <a:srcRect r="13235"/>
          <a:stretch>
            <a:fillRect/>
          </a:stretch>
        </p:blipFill>
        <p:spPr bwMode="auto">
          <a:xfrm>
            <a:off x="6561973" y="2464648"/>
            <a:ext cx="2326891" cy="4041015"/>
          </a:xfrm>
          <a:prstGeom prst="rect">
            <a:avLst/>
          </a:prstGeom>
          <a:noFill/>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Rectangle 2"/>
          <p:cNvSpPr>
            <a:spLocks noGrp="1" noChangeArrowheads="1"/>
          </p:cNvSpPr>
          <p:nvPr>
            <p:ph type="title"/>
          </p:nvPr>
        </p:nvSpPr>
        <p:spPr/>
        <p:txBody>
          <a:bodyPr/>
          <a:lstStyle/>
          <a:p>
            <a:r>
              <a:rPr lang="cs-CZ" sz="2800" dirty="0">
                <a:latin typeface="Calibri" panose="020F0502020204030204" pitchFamily="34" charset="0"/>
              </a:rPr>
              <a:t>DVD-R</a:t>
            </a:r>
            <a:r>
              <a:rPr lang="cs-CZ" dirty="0"/>
              <a:t> </a:t>
            </a:r>
          </a:p>
        </p:txBody>
      </p:sp>
      <p:sp>
        <p:nvSpPr>
          <p:cNvPr id="190467" name="Rectangle 3"/>
          <p:cNvSpPr>
            <a:spLocks noGrp="1" noChangeArrowheads="1"/>
          </p:cNvSpPr>
          <p:nvPr>
            <p:ph type="body" idx="4294967295"/>
          </p:nvPr>
        </p:nvSpPr>
        <p:spPr>
          <a:xfrm>
            <a:off x="250825" y="1600200"/>
            <a:ext cx="8642350" cy="4924425"/>
          </a:xfrm>
          <a:prstGeom prst="rect">
            <a:avLst/>
          </a:prstGeom>
        </p:spPr>
        <p:txBody>
          <a:bodyPr>
            <a:normAutofit/>
          </a:bodyPr>
          <a:lstStyle/>
          <a:p>
            <a:pPr marL="263525" indent="-263525">
              <a:lnSpc>
                <a:spcPct val="90000"/>
              </a:lnSpc>
              <a:buClr>
                <a:schemeClr val="tx2">
                  <a:lumMod val="60000"/>
                  <a:lumOff val="40000"/>
                </a:schemeClr>
              </a:buClr>
              <a:buFont typeface="Comenia Sans" pitchFamily="50" charset="-18"/>
              <a:buChar char="="/>
            </a:pPr>
            <a:r>
              <a:rPr lang="cs-CZ" sz="2400" dirty="0">
                <a:latin typeface="Calibri" panose="020F0502020204030204" pitchFamily="34" charset="0"/>
                <a:cs typeface="+mn-cs"/>
              </a:rPr>
              <a:t>Firma Pioneer v roce 1997 uvedla médium DVD-R</a:t>
            </a:r>
          </a:p>
          <a:p>
            <a:pPr marL="539750" lvl="1" indent="-263525">
              <a:lnSpc>
                <a:spcPct val="90000"/>
              </a:lnSpc>
              <a:buClr>
                <a:schemeClr val="tx2">
                  <a:lumMod val="60000"/>
                  <a:lumOff val="40000"/>
                </a:schemeClr>
              </a:buClr>
              <a:buFont typeface="Comenia Sans" pitchFamily="50" charset="-18"/>
              <a:buChar char="="/>
            </a:pPr>
            <a:r>
              <a:rPr lang="cs-CZ" sz="2000" dirty="0">
                <a:latin typeface="Calibri" panose="020F0502020204030204" pitchFamily="34" charset="0"/>
              </a:rPr>
              <a:t>ve své první verzi mělo kapacitu 3,95 GB</a:t>
            </a:r>
          </a:p>
          <a:p>
            <a:pPr marL="539750" lvl="1" indent="-263525">
              <a:lnSpc>
                <a:spcPct val="90000"/>
              </a:lnSpc>
              <a:buClr>
                <a:schemeClr val="tx2">
                  <a:lumMod val="60000"/>
                  <a:lumOff val="40000"/>
                </a:schemeClr>
              </a:buClr>
              <a:buFont typeface="Comenia Sans" pitchFamily="50" charset="-18"/>
              <a:buChar char="="/>
            </a:pPr>
            <a:r>
              <a:rPr lang="cs-CZ" sz="2000" dirty="0">
                <a:latin typeface="Calibri" panose="020F0502020204030204" pitchFamily="34" charset="0"/>
              </a:rPr>
              <a:t>ve verzi druhé 4,71 GB</a:t>
            </a:r>
          </a:p>
          <a:p>
            <a:pPr marL="539750" lvl="1" indent="-263525">
              <a:lnSpc>
                <a:spcPct val="90000"/>
              </a:lnSpc>
              <a:buClr>
                <a:schemeClr val="tx2">
                  <a:lumMod val="60000"/>
                  <a:lumOff val="40000"/>
                </a:schemeClr>
              </a:buClr>
              <a:buFont typeface="Comenia Sans" pitchFamily="50" charset="-18"/>
              <a:buChar char="="/>
            </a:pPr>
            <a:r>
              <a:rPr lang="cs-CZ" sz="2000" dirty="0">
                <a:latin typeface="Calibri" panose="020F0502020204030204" pitchFamily="34" charset="0"/>
              </a:rPr>
              <a:t>technologie umožňuje použití oboustranných médií</a:t>
            </a:r>
          </a:p>
          <a:p>
            <a:pPr marL="263525" indent="-263525">
              <a:lnSpc>
                <a:spcPct val="90000"/>
              </a:lnSpc>
              <a:buClr>
                <a:schemeClr val="tx2">
                  <a:lumMod val="60000"/>
                  <a:lumOff val="40000"/>
                </a:schemeClr>
              </a:buClr>
              <a:buFont typeface="Comenia Sans" pitchFamily="50" charset="-18"/>
              <a:buChar char="="/>
            </a:pPr>
            <a:r>
              <a:rPr lang="cs-CZ" sz="2400" dirty="0">
                <a:latin typeface="Calibri" panose="020F0502020204030204" pitchFamily="34" charset="0"/>
                <a:cs typeface="+mn-cs"/>
              </a:rPr>
              <a:t>V roce 2005, byla vyvinuta technologie záznamu do dvou vrstev zapisovaných a čtených z jedné strany disku </a:t>
            </a:r>
            <a:br>
              <a:rPr lang="cs-CZ" sz="2400" dirty="0">
                <a:latin typeface="Calibri" panose="020F0502020204030204" pitchFamily="34" charset="0"/>
                <a:cs typeface="+mn-cs"/>
              </a:rPr>
            </a:br>
            <a:r>
              <a:rPr lang="cs-CZ" sz="2400" dirty="0">
                <a:latin typeface="Calibri" panose="020F0502020204030204" pitchFamily="34" charset="0"/>
                <a:cs typeface="+mn-cs"/>
              </a:rPr>
              <a:t>– </a:t>
            </a:r>
            <a:r>
              <a:rPr lang="cs-CZ" sz="2400" dirty="0" err="1">
                <a:latin typeface="Calibri" panose="020F0502020204030204" pitchFamily="34" charset="0"/>
                <a:cs typeface="+mn-cs"/>
              </a:rPr>
              <a:t>Dual</a:t>
            </a:r>
            <a:r>
              <a:rPr lang="cs-CZ" sz="2400" dirty="0">
                <a:latin typeface="Calibri" panose="020F0502020204030204" pitchFamily="34" charset="0"/>
                <a:cs typeface="+mn-cs"/>
              </a:rPr>
              <a:t> </a:t>
            </a:r>
            <a:r>
              <a:rPr lang="cs-CZ" sz="2400" dirty="0" err="1">
                <a:latin typeface="Calibri" panose="020F0502020204030204" pitchFamily="34" charset="0"/>
                <a:cs typeface="+mn-cs"/>
              </a:rPr>
              <a:t>Layer</a:t>
            </a:r>
            <a:r>
              <a:rPr lang="cs-CZ" sz="2400" dirty="0">
                <a:latin typeface="Calibri" panose="020F0502020204030204" pitchFamily="34" charset="0"/>
                <a:cs typeface="+mn-cs"/>
              </a:rPr>
              <a:t> </a:t>
            </a:r>
            <a:r>
              <a:rPr lang="cs-CZ" sz="2400" dirty="0" err="1">
                <a:latin typeface="Calibri" panose="020F0502020204030204" pitchFamily="34" charset="0"/>
                <a:cs typeface="+mn-cs"/>
              </a:rPr>
              <a:t>recording</a:t>
            </a:r>
            <a:endParaRPr lang="cs-CZ" sz="2400" dirty="0">
              <a:latin typeface="Calibri" panose="020F0502020204030204" pitchFamily="34" charset="0"/>
              <a:cs typeface="+mn-cs"/>
            </a:endParaRPr>
          </a:p>
          <a:p>
            <a:pPr marL="539750" lvl="1" indent="-263525">
              <a:lnSpc>
                <a:spcPct val="90000"/>
              </a:lnSpc>
              <a:buClr>
                <a:schemeClr val="tx2">
                  <a:lumMod val="60000"/>
                  <a:lumOff val="40000"/>
                </a:schemeClr>
              </a:buClr>
              <a:buFont typeface="Comenia Sans" pitchFamily="50" charset="-18"/>
              <a:buChar char="="/>
            </a:pPr>
            <a:r>
              <a:rPr lang="cs-CZ" sz="2000" dirty="0">
                <a:latin typeface="Calibri" panose="020F0502020204030204" pitchFamily="34" charset="0"/>
              </a:rPr>
              <a:t>média označována zkratkou DL</a:t>
            </a:r>
          </a:p>
          <a:p>
            <a:pPr marL="539750" lvl="1" indent="-263525">
              <a:lnSpc>
                <a:spcPct val="90000"/>
              </a:lnSpc>
              <a:buClr>
                <a:schemeClr val="tx2">
                  <a:lumMod val="60000"/>
                  <a:lumOff val="40000"/>
                </a:schemeClr>
              </a:buClr>
              <a:buFont typeface="Comenia Sans" pitchFamily="50" charset="-18"/>
              <a:buChar char="="/>
            </a:pPr>
            <a:r>
              <a:rPr lang="cs-CZ" sz="2000" dirty="0">
                <a:latin typeface="Calibri" panose="020F0502020204030204" pitchFamily="34" charset="0"/>
              </a:rPr>
              <a:t>kapacita jedné strany disku dosahuje 8,54 GB</a:t>
            </a:r>
          </a:p>
          <a:p>
            <a:pPr marL="803275" lvl="2" indent="-263525">
              <a:lnSpc>
                <a:spcPct val="90000"/>
              </a:lnSpc>
              <a:buClr>
                <a:schemeClr val="tx2">
                  <a:lumMod val="60000"/>
                  <a:lumOff val="40000"/>
                </a:schemeClr>
              </a:buClr>
              <a:buFont typeface="Comenia Sans" pitchFamily="50" charset="-18"/>
              <a:buChar char="="/>
            </a:pPr>
            <a:r>
              <a:rPr lang="cs-CZ" sz="1800" dirty="0">
                <a:latin typeface="Calibri" panose="020F0502020204030204" pitchFamily="34" charset="0"/>
              </a:rPr>
              <a:t>méně než teoretických 9,42 GB (2×4,71 GB) - pity v horní vrstvě musí být nepatrně delší, aby při čtení nedocházelo k interferencím mezi daty zapsanými nad sebou v obou datových vrstvách</a:t>
            </a:r>
          </a:p>
          <a:p>
            <a:pPr marL="539750" lvl="1" indent="-263525">
              <a:lnSpc>
                <a:spcPct val="90000"/>
              </a:lnSpc>
              <a:buClr>
                <a:schemeClr val="tx2">
                  <a:lumMod val="60000"/>
                  <a:lumOff val="40000"/>
                </a:schemeClr>
              </a:buClr>
              <a:buFont typeface="Comenia Sans" pitchFamily="50" charset="-18"/>
              <a:buChar char="="/>
            </a:pPr>
            <a:r>
              <a:rPr lang="cs-CZ" sz="2000" dirty="0">
                <a:latin typeface="Calibri" panose="020F0502020204030204" pitchFamily="34" charset="0"/>
              </a:rPr>
              <a:t>na výrobu byl využit podobný materiál jako u CD-R </a:t>
            </a:r>
          </a:p>
          <a:p>
            <a:pPr marL="803275" lvl="2" indent="-263525">
              <a:lnSpc>
                <a:spcPct val="90000"/>
              </a:lnSpc>
              <a:buClr>
                <a:schemeClr val="tx2">
                  <a:lumMod val="60000"/>
                  <a:lumOff val="40000"/>
                </a:schemeClr>
              </a:buClr>
              <a:buFont typeface="Comenia Sans" pitchFamily="50" charset="-18"/>
              <a:buChar char="="/>
            </a:pPr>
            <a:r>
              <a:rPr lang="cs-CZ" sz="1800" dirty="0">
                <a:latin typeface="Calibri" panose="020F0502020204030204" pitchFamily="34" charset="0"/>
              </a:rPr>
              <a:t>rozdíl spočívá ve využití odlišné vlnové délky laserového světla při čtení</a:t>
            </a:r>
            <a:br>
              <a:rPr lang="cs-CZ" sz="1800" dirty="0">
                <a:latin typeface="Calibri" panose="020F0502020204030204" pitchFamily="34" charset="0"/>
              </a:rPr>
            </a:br>
            <a:r>
              <a:rPr lang="cs-CZ" sz="1800" dirty="0">
                <a:latin typeface="Calibri" panose="020F0502020204030204" pitchFamily="34" charset="0"/>
              </a:rPr>
              <a:t>a zápisu - nepatrně odlišná organická barviva datové vrstvy </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2"/>
          <p:cNvSpPr>
            <a:spLocks noGrp="1" noChangeArrowheads="1"/>
          </p:cNvSpPr>
          <p:nvPr>
            <p:ph type="title"/>
          </p:nvPr>
        </p:nvSpPr>
        <p:spPr/>
        <p:txBody>
          <a:bodyPr>
            <a:normAutofit/>
          </a:bodyPr>
          <a:lstStyle/>
          <a:p>
            <a:r>
              <a:rPr lang="cs-CZ" sz="2800" dirty="0">
                <a:latin typeface="Calibri" panose="020F0502020204030204" pitchFamily="34" charset="0"/>
              </a:rPr>
              <a:t>DVD-RW</a:t>
            </a:r>
          </a:p>
        </p:txBody>
      </p:sp>
      <p:sp>
        <p:nvSpPr>
          <p:cNvPr id="200707" name="Rectangle 3"/>
          <p:cNvSpPr>
            <a:spLocks noGrp="1" noChangeArrowheads="1"/>
          </p:cNvSpPr>
          <p:nvPr>
            <p:ph type="body" idx="4294967295"/>
          </p:nvPr>
        </p:nvSpPr>
        <p:spPr>
          <a:xfrm>
            <a:off x="250825" y="1600200"/>
            <a:ext cx="8642350" cy="4924425"/>
          </a:xfrm>
          <a:prstGeom prst="rect">
            <a:avLst/>
          </a:prstGeom>
        </p:spPr>
        <p:txBody>
          <a:bodyPr>
            <a:normAutofit/>
          </a:bodyPr>
          <a:lstStyle/>
          <a:p>
            <a:pPr marL="263525" indent="-263525">
              <a:lnSpc>
                <a:spcPct val="90000"/>
              </a:lnSpc>
              <a:buClr>
                <a:schemeClr val="tx2">
                  <a:lumMod val="60000"/>
                  <a:lumOff val="40000"/>
                </a:schemeClr>
              </a:buClr>
              <a:buFont typeface="Comenia Sans" pitchFamily="50" charset="-18"/>
              <a:buChar char="="/>
            </a:pPr>
            <a:r>
              <a:rPr lang="cs-CZ" sz="2400" dirty="0">
                <a:latin typeface="Calibri" panose="020F0502020204030204" pitchFamily="34" charset="0"/>
                <a:cs typeface="+mn-cs"/>
              </a:rPr>
              <a:t>DVD-RW využívá pro zápis dat princip založený na změně fáze materiálu datové vrstvy</a:t>
            </a:r>
          </a:p>
          <a:p>
            <a:pPr marL="539750" lvl="1" indent="-263525">
              <a:lnSpc>
                <a:spcPct val="90000"/>
              </a:lnSpc>
              <a:buClr>
                <a:schemeClr val="tx2">
                  <a:lumMod val="60000"/>
                  <a:lumOff val="40000"/>
                </a:schemeClr>
              </a:buClr>
              <a:buFont typeface="Comenia Sans" pitchFamily="50" charset="-18"/>
              <a:buChar char="="/>
            </a:pPr>
            <a:r>
              <a:rPr lang="cs-CZ" sz="2000" dirty="0">
                <a:latin typeface="Calibri" panose="020F0502020204030204" pitchFamily="34" charset="0"/>
              </a:rPr>
              <a:t>při každém zápisu dat dochází ke kumulujícím se degradacím datové vrstvy, především vlivem skokové změny teploty a následným pnutím ve vrstvě, vznikem </a:t>
            </a:r>
            <a:r>
              <a:rPr lang="cs-CZ" sz="2000" dirty="0" err="1">
                <a:latin typeface="Calibri" panose="020F0502020204030204" pitchFamily="34" charset="0"/>
              </a:rPr>
              <a:t>mikrotrhlinek</a:t>
            </a:r>
            <a:r>
              <a:rPr lang="cs-CZ" sz="2000" dirty="0">
                <a:latin typeface="Calibri" panose="020F0502020204030204" pitchFamily="34" charset="0"/>
              </a:rPr>
              <a:t> atd.  - proto max. počet zápisů je cca 1000</a:t>
            </a:r>
          </a:p>
          <a:p>
            <a:pPr marL="539750" lvl="1" indent="-263525">
              <a:lnSpc>
                <a:spcPct val="90000"/>
              </a:lnSpc>
              <a:buClr>
                <a:schemeClr val="tx2">
                  <a:lumMod val="60000"/>
                  <a:lumOff val="40000"/>
                </a:schemeClr>
              </a:buClr>
              <a:buFont typeface="Comenia Sans" pitchFamily="50" charset="-18"/>
              <a:buChar char="="/>
            </a:pPr>
            <a:r>
              <a:rPr lang="cs-CZ" sz="2000" dirty="0">
                <a:latin typeface="Calibri" panose="020F0502020204030204" pitchFamily="34" charset="0"/>
              </a:rPr>
              <a:t>při výrobě je datová vrstva opatřena vylisovanou spirálovou stopou s adresnými pity vytvořenými v mezerách mezi jednotlivými částmi záznamu</a:t>
            </a:r>
          </a:p>
          <a:p>
            <a:pPr marL="539750" lvl="1" indent="-263525">
              <a:lnSpc>
                <a:spcPct val="90000"/>
              </a:lnSpc>
              <a:buClr>
                <a:schemeClr val="tx2">
                  <a:lumMod val="60000"/>
                  <a:lumOff val="40000"/>
                </a:schemeClr>
              </a:buClr>
              <a:buFont typeface="Comenia Sans" pitchFamily="50" charset="-18"/>
              <a:buChar char="="/>
            </a:pPr>
            <a:r>
              <a:rPr lang="cs-CZ" sz="2000" dirty="0">
                <a:latin typeface="Calibri" panose="020F0502020204030204" pitchFamily="34" charset="0"/>
              </a:rPr>
              <a:t>pro vlastní přepis informací na médiu je buď použit kontinuální přepis větší části disku</a:t>
            </a:r>
          </a:p>
          <a:p>
            <a:pPr marL="539750" lvl="1" indent="-263525">
              <a:lnSpc>
                <a:spcPct val="90000"/>
              </a:lnSpc>
              <a:buClr>
                <a:schemeClr val="tx2">
                  <a:lumMod val="60000"/>
                  <a:lumOff val="40000"/>
                </a:schemeClr>
              </a:buClr>
              <a:buFont typeface="Comenia Sans" pitchFamily="50" charset="-18"/>
              <a:buChar char="="/>
            </a:pPr>
            <a:r>
              <a:rPr lang="cs-CZ" sz="2000" dirty="0">
                <a:latin typeface="Calibri" panose="020F0502020204030204" pitchFamily="34" charset="0"/>
              </a:rPr>
              <a:t>nebo lze simulovat i paketový zápis po jednotlivých blocích nebo skupinách ze sebou jdoucích bloků</a:t>
            </a:r>
          </a:p>
          <a:p>
            <a:pPr marL="263525" lvl="1" indent="-263525">
              <a:lnSpc>
                <a:spcPct val="90000"/>
              </a:lnSpc>
              <a:buClr>
                <a:schemeClr val="tx2">
                  <a:lumMod val="60000"/>
                  <a:lumOff val="40000"/>
                </a:schemeClr>
              </a:buClr>
              <a:buFont typeface="Comenia Sans" pitchFamily="50" charset="-18"/>
              <a:buChar char="="/>
            </a:pPr>
            <a:endParaRPr lang="cs-CZ" sz="2000" dirty="0">
              <a:solidFill>
                <a:schemeClr val="tx1">
                  <a:lumMod val="65000"/>
                  <a:lumOff val="35000"/>
                </a:schemeClr>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2"/>
          <p:cNvSpPr>
            <a:spLocks noGrp="1" noChangeArrowheads="1"/>
          </p:cNvSpPr>
          <p:nvPr>
            <p:ph type="title"/>
          </p:nvPr>
        </p:nvSpPr>
        <p:spPr/>
        <p:txBody>
          <a:bodyPr>
            <a:normAutofit/>
          </a:bodyPr>
          <a:lstStyle/>
          <a:p>
            <a:r>
              <a:rPr lang="cs-CZ" sz="2800" dirty="0">
                <a:latin typeface="Calibri" panose="020F0502020204030204" pitchFamily="34" charset="0"/>
              </a:rPr>
              <a:t>DVD -RAM</a:t>
            </a:r>
          </a:p>
        </p:txBody>
      </p:sp>
      <p:sp>
        <p:nvSpPr>
          <p:cNvPr id="208899" name="Rectangle 3"/>
          <p:cNvSpPr>
            <a:spLocks noGrp="1" noChangeArrowheads="1"/>
          </p:cNvSpPr>
          <p:nvPr>
            <p:ph type="body" idx="4294967295"/>
          </p:nvPr>
        </p:nvSpPr>
        <p:spPr>
          <a:xfrm>
            <a:off x="250825" y="1600200"/>
            <a:ext cx="8642350" cy="4924425"/>
          </a:xfrm>
          <a:prstGeom prst="rect">
            <a:avLst/>
          </a:prstGeom>
        </p:spPr>
        <p:txBody>
          <a:bodyPr>
            <a:normAutofit/>
          </a:bodyPr>
          <a:lstStyle/>
          <a:p>
            <a:pPr marL="263525" indent="-263525">
              <a:lnSpc>
                <a:spcPct val="90000"/>
              </a:lnSpc>
              <a:buClr>
                <a:schemeClr val="tx2">
                  <a:lumMod val="60000"/>
                  <a:lumOff val="40000"/>
                </a:schemeClr>
              </a:buClr>
              <a:buFont typeface="Comenia Sans" pitchFamily="50" charset="-18"/>
              <a:buChar char="="/>
            </a:pPr>
            <a:r>
              <a:rPr lang="cs-CZ" sz="2400" dirty="0">
                <a:latin typeface="Calibri" panose="020F0502020204030204" pitchFamily="34" charset="0"/>
                <a:cs typeface="+mn-cs"/>
              </a:rPr>
              <a:t>V roce 2008 vytvořena aktuální verze DVD+RW</a:t>
            </a:r>
          </a:p>
          <a:p>
            <a:pPr marL="539750" lvl="1" indent="-263525">
              <a:lnSpc>
                <a:spcPct val="90000"/>
              </a:lnSpc>
              <a:buClr>
                <a:schemeClr val="tx2">
                  <a:lumMod val="60000"/>
                  <a:lumOff val="40000"/>
                </a:schemeClr>
              </a:buClr>
              <a:buFont typeface="Comenia Sans" pitchFamily="50" charset="-18"/>
              <a:buChar char="="/>
            </a:pPr>
            <a:r>
              <a:rPr lang="cs-CZ" sz="2000" dirty="0">
                <a:latin typeface="Calibri" panose="020F0502020204030204" pitchFamily="34" charset="0"/>
              </a:rPr>
              <a:t>média DVD-RAM svým formátem zápisu (nikoli však technologií) podobná spíše magnetooptickým diskům</a:t>
            </a:r>
          </a:p>
          <a:p>
            <a:pPr marL="539750" lvl="1" indent="-263525">
              <a:lnSpc>
                <a:spcPct val="90000"/>
              </a:lnSpc>
              <a:buClr>
                <a:schemeClr val="tx2">
                  <a:lumMod val="60000"/>
                  <a:lumOff val="40000"/>
                </a:schemeClr>
              </a:buClr>
              <a:buFont typeface="Comenia Sans" pitchFamily="50" charset="-18"/>
              <a:buChar char="="/>
            </a:pPr>
            <a:r>
              <a:rPr lang="cs-CZ" sz="2000" dirty="0">
                <a:latin typeface="Calibri" panose="020F0502020204030204" pitchFamily="34" charset="0"/>
              </a:rPr>
              <a:t>nepoužívá stopu ve tvaru spirály</a:t>
            </a:r>
          </a:p>
          <a:p>
            <a:pPr marL="539750" lvl="1" indent="-263525">
              <a:lnSpc>
                <a:spcPct val="90000"/>
              </a:lnSpc>
              <a:buClr>
                <a:schemeClr val="tx2">
                  <a:lumMod val="60000"/>
                  <a:lumOff val="40000"/>
                </a:schemeClr>
              </a:buClr>
              <a:buFont typeface="Comenia Sans" pitchFamily="50" charset="-18"/>
              <a:buChar char="="/>
            </a:pPr>
            <a:r>
              <a:rPr lang="cs-CZ" sz="2000" dirty="0">
                <a:latin typeface="Calibri" panose="020F0502020204030204" pitchFamily="34" charset="0"/>
              </a:rPr>
              <a:t>používá kruhové stopy rozdělené na sektory</a:t>
            </a:r>
          </a:p>
          <a:p>
            <a:pPr marL="803275" lvl="2" indent="-263525">
              <a:lnSpc>
                <a:spcPct val="90000"/>
              </a:lnSpc>
              <a:buClr>
                <a:schemeClr val="tx2">
                  <a:lumMod val="60000"/>
                  <a:lumOff val="40000"/>
                </a:schemeClr>
              </a:buClr>
              <a:buFont typeface="Comenia Sans" pitchFamily="50" charset="-18"/>
              <a:buChar char="="/>
            </a:pPr>
            <a:r>
              <a:rPr lang="cs-CZ" sz="1800" dirty="0">
                <a:latin typeface="Calibri" panose="020F0502020204030204" pitchFamily="34" charset="0"/>
              </a:rPr>
              <a:t>několik desítek stop umístěných vedle sebe má stejné množství sektorů</a:t>
            </a:r>
          </a:p>
          <a:p>
            <a:pPr marL="1081088" lvl="3" indent="-263525">
              <a:lnSpc>
                <a:spcPct val="90000"/>
              </a:lnSpc>
              <a:buClr>
                <a:schemeClr val="tx2">
                  <a:lumMod val="60000"/>
                  <a:lumOff val="40000"/>
                </a:schemeClr>
              </a:buClr>
              <a:buFont typeface="Comenia Sans" pitchFamily="50" charset="-18"/>
              <a:buChar char="="/>
            </a:pPr>
            <a:r>
              <a:rPr lang="cs-CZ" sz="1600" dirty="0">
                <a:latin typeface="Calibri" panose="020F0502020204030204" pitchFamily="34" charset="0"/>
              </a:rPr>
              <a:t>začátky sektorů jsou na disk vylisovány při jeho výrobě</a:t>
            </a:r>
          </a:p>
          <a:p>
            <a:pPr marL="539750" lvl="1" indent="-263525">
              <a:lnSpc>
                <a:spcPct val="90000"/>
              </a:lnSpc>
              <a:buClr>
                <a:schemeClr val="tx2">
                  <a:lumMod val="60000"/>
                  <a:lumOff val="40000"/>
                </a:schemeClr>
              </a:buClr>
              <a:buFont typeface="Comenia Sans" pitchFamily="50" charset="-18"/>
              <a:buChar char="="/>
            </a:pPr>
            <a:r>
              <a:rPr lang="cs-CZ" sz="2000" dirty="0">
                <a:latin typeface="Calibri" panose="020F0502020204030204" pitchFamily="34" charset="0"/>
              </a:rPr>
              <a:t>řízení hlavy s laserem při čtení a zápisu je prováděno přímo firmware optické mechaniky</a:t>
            </a:r>
          </a:p>
          <a:p>
            <a:pPr marL="803275" lvl="2" indent="-263525" defTabSz="-374650">
              <a:lnSpc>
                <a:spcPct val="90000"/>
              </a:lnSpc>
              <a:buClr>
                <a:schemeClr val="tx2">
                  <a:lumMod val="60000"/>
                  <a:lumOff val="40000"/>
                </a:schemeClr>
              </a:buClr>
              <a:buFont typeface="Comenia Sans" pitchFamily="50" charset="-18"/>
              <a:buChar char="="/>
            </a:pPr>
            <a:r>
              <a:rPr lang="cs-CZ" sz="1800" dirty="0">
                <a:latin typeface="Calibri" panose="020F0502020204030204" pitchFamily="34" charset="0"/>
              </a:rPr>
              <a:t>DVD-RAM se uživateli jeví jako další pevný disk</a:t>
            </a:r>
          </a:p>
          <a:p>
            <a:pPr marL="539750" lvl="1" indent="-263525">
              <a:lnSpc>
                <a:spcPct val="90000"/>
              </a:lnSpc>
              <a:buClr>
                <a:schemeClr val="tx2">
                  <a:lumMod val="60000"/>
                  <a:lumOff val="40000"/>
                </a:schemeClr>
              </a:buClr>
              <a:buFont typeface="Comenia Sans" pitchFamily="50" charset="-18"/>
              <a:buChar char="="/>
            </a:pPr>
            <a:r>
              <a:rPr lang="cs-CZ" sz="2000" dirty="0">
                <a:latin typeface="Calibri" panose="020F0502020204030204" pitchFamily="34" charset="0"/>
              </a:rPr>
              <a:t>má lépe vyřešenou detekci a korekci chyb</a:t>
            </a:r>
          </a:p>
          <a:p>
            <a:pPr marL="803275" lvl="2" indent="-263525">
              <a:lnSpc>
                <a:spcPct val="90000"/>
              </a:lnSpc>
              <a:buClr>
                <a:schemeClr val="tx2">
                  <a:lumMod val="60000"/>
                  <a:lumOff val="40000"/>
                </a:schemeClr>
              </a:buClr>
              <a:buFont typeface="Comenia Sans" pitchFamily="50" charset="-18"/>
              <a:buChar char="="/>
            </a:pPr>
            <a:r>
              <a:rPr lang="cs-CZ" sz="1800" dirty="0">
                <a:latin typeface="Calibri" panose="020F0502020204030204" pitchFamily="34" charset="0"/>
              </a:rPr>
              <a:t>umožňuje provést více přepisů (sto tisíc přepisů versus jeden tisíc)</a:t>
            </a:r>
          </a:p>
          <a:p>
            <a:pPr marL="539750" lvl="1" indent="-263525">
              <a:lnSpc>
                <a:spcPct val="90000"/>
              </a:lnSpc>
              <a:buClr>
                <a:schemeClr val="tx2">
                  <a:lumMod val="60000"/>
                  <a:lumOff val="40000"/>
                </a:schemeClr>
              </a:buClr>
              <a:buFont typeface="Comenia Sans" pitchFamily="50" charset="-18"/>
              <a:buChar char="="/>
            </a:pPr>
            <a:r>
              <a:rPr lang="cs-CZ" sz="2000" dirty="0">
                <a:latin typeface="Calibri" panose="020F0502020204030204" pitchFamily="34" charset="0"/>
              </a:rPr>
              <a:t>kapacita oboustranného DVD-RAM 9,4 GB</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Rectangle 2"/>
          <p:cNvSpPr>
            <a:spLocks noGrp="1" noChangeArrowheads="1"/>
          </p:cNvSpPr>
          <p:nvPr>
            <p:ph type="title"/>
          </p:nvPr>
        </p:nvSpPr>
        <p:spPr/>
        <p:txBody>
          <a:bodyPr>
            <a:normAutofit/>
          </a:bodyPr>
          <a:lstStyle/>
          <a:p>
            <a:r>
              <a:rPr lang="cs-CZ" sz="2800" dirty="0" err="1">
                <a:latin typeface="Calibri" panose="020F0502020204030204" pitchFamily="34" charset="0"/>
              </a:rPr>
              <a:t>Blu-ray</a:t>
            </a:r>
            <a:endParaRPr lang="cs-CZ" sz="2800" dirty="0">
              <a:latin typeface="Calibri" panose="020F0502020204030204" pitchFamily="34" charset="0"/>
            </a:endParaRPr>
          </a:p>
        </p:txBody>
      </p:sp>
      <p:sp>
        <p:nvSpPr>
          <p:cNvPr id="223235" name="Rectangle 3"/>
          <p:cNvSpPr>
            <a:spLocks noGrp="1" noChangeArrowheads="1"/>
          </p:cNvSpPr>
          <p:nvPr>
            <p:ph type="body" idx="4294967295"/>
          </p:nvPr>
        </p:nvSpPr>
        <p:spPr>
          <a:xfrm>
            <a:off x="250825" y="1600200"/>
            <a:ext cx="8642350" cy="4924425"/>
          </a:xfrm>
          <a:prstGeom prst="rect">
            <a:avLst/>
          </a:prstGeom>
        </p:spPr>
        <p:txBody>
          <a:bodyPr>
            <a:noAutofit/>
          </a:bodyPr>
          <a:lstStyle/>
          <a:p>
            <a:pPr marL="263525" lvl="1" indent="-263525">
              <a:lnSpc>
                <a:spcPct val="90000"/>
              </a:lnSpc>
              <a:buClr>
                <a:schemeClr val="tx2">
                  <a:lumMod val="60000"/>
                  <a:lumOff val="40000"/>
                </a:schemeClr>
              </a:buClr>
              <a:buFont typeface="Comenia Sans" pitchFamily="50" charset="-18"/>
              <a:buChar char="="/>
            </a:pPr>
            <a:r>
              <a:rPr lang="cs-CZ" sz="2400" dirty="0" err="1">
                <a:latin typeface="Calibri" panose="020F0502020204030204" pitchFamily="34" charset="0"/>
              </a:rPr>
              <a:t>Shuji</a:t>
            </a:r>
            <a:r>
              <a:rPr lang="cs-CZ" sz="2400" dirty="0">
                <a:latin typeface="Calibri" panose="020F0502020204030204" pitchFamily="34" charset="0"/>
              </a:rPr>
              <a:t> </a:t>
            </a:r>
            <a:r>
              <a:rPr lang="cs-CZ" sz="2400" dirty="0" err="1">
                <a:latin typeface="Calibri" panose="020F0502020204030204" pitchFamily="34" charset="0"/>
              </a:rPr>
              <a:t>Nakamura</a:t>
            </a:r>
            <a:r>
              <a:rPr lang="cs-CZ" sz="2400" dirty="0">
                <a:latin typeface="Calibri" panose="020F0502020204030204" pitchFamily="34" charset="0"/>
              </a:rPr>
              <a:t> vynalezl první prakticky použitelné laserové diody se světlem v modré oblasti spektra</a:t>
            </a:r>
          </a:p>
          <a:p>
            <a:pPr marL="539750" lvl="2" indent="-263525">
              <a:lnSpc>
                <a:spcPct val="90000"/>
              </a:lnSpc>
              <a:buClr>
                <a:schemeClr val="tx2">
                  <a:lumMod val="60000"/>
                  <a:lumOff val="40000"/>
                </a:schemeClr>
              </a:buClr>
              <a:buFont typeface="Comenia Sans" pitchFamily="50" charset="-18"/>
              <a:buChar char="="/>
            </a:pPr>
            <a:r>
              <a:rPr lang="cs-CZ" sz="2000" dirty="0">
                <a:latin typeface="Calibri" panose="020F0502020204030204" pitchFamily="34" charset="0"/>
              </a:rPr>
              <a:t>umožněn vznik </a:t>
            </a:r>
            <a:r>
              <a:rPr lang="cs-CZ" sz="2000" dirty="0" err="1">
                <a:latin typeface="Calibri" panose="020F0502020204030204" pitchFamily="34" charset="0"/>
              </a:rPr>
              <a:t>Blu-ray</a:t>
            </a:r>
            <a:endParaRPr lang="cs-CZ" sz="2000" dirty="0">
              <a:latin typeface="Calibri" panose="020F0502020204030204" pitchFamily="34" charset="0"/>
            </a:endParaRPr>
          </a:p>
          <a:p>
            <a:pPr marL="263525" indent="-263525">
              <a:lnSpc>
                <a:spcPct val="90000"/>
              </a:lnSpc>
              <a:buClr>
                <a:schemeClr val="tx2">
                  <a:lumMod val="60000"/>
                  <a:lumOff val="40000"/>
                </a:schemeClr>
              </a:buClr>
              <a:buFont typeface="Comenia Sans" pitchFamily="50" charset="-18"/>
              <a:buChar char="="/>
            </a:pPr>
            <a:r>
              <a:rPr lang="cs-CZ" sz="2400" dirty="0" err="1">
                <a:latin typeface="Calibri" panose="020F0502020204030204" pitchFamily="34" charset="0"/>
                <a:cs typeface="+mn-cs"/>
              </a:rPr>
              <a:t>Blu-ray</a:t>
            </a:r>
            <a:endParaRPr lang="cs-CZ" sz="2400" dirty="0">
              <a:latin typeface="Calibri" panose="020F0502020204030204" pitchFamily="34" charset="0"/>
              <a:cs typeface="+mn-cs"/>
            </a:endParaRPr>
          </a:p>
          <a:p>
            <a:pPr marL="539750" lvl="1" indent="-263525">
              <a:lnSpc>
                <a:spcPct val="90000"/>
              </a:lnSpc>
              <a:buClr>
                <a:schemeClr val="tx2">
                  <a:lumMod val="60000"/>
                  <a:lumOff val="40000"/>
                </a:schemeClr>
              </a:buClr>
              <a:buFont typeface="Comenia Sans" pitchFamily="50" charset="-18"/>
              <a:buChar char="="/>
            </a:pPr>
            <a:r>
              <a:rPr lang="cs-CZ" sz="2000" dirty="0">
                <a:latin typeface="Calibri" panose="020F0502020204030204" pitchFamily="34" charset="0"/>
              </a:rPr>
              <a:t>disky o průměru 12 cm </a:t>
            </a:r>
          </a:p>
          <a:p>
            <a:pPr marL="539750" lvl="1" indent="-263525">
              <a:lnSpc>
                <a:spcPct val="90000"/>
              </a:lnSpc>
              <a:buClr>
                <a:schemeClr val="tx2">
                  <a:lumMod val="60000"/>
                  <a:lumOff val="40000"/>
                </a:schemeClr>
              </a:buClr>
              <a:buFont typeface="Comenia Sans" pitchFamily="50" charset="-18"/>
              <a:buChar char="="/>
            </a:pPr>
            <a:r>
              <a:rPr lang="cs-CZ" sz="2000" dirty="0">
                <a:latin typeface="Calibri" panose="020F0502020204030204" pitchFamily="34" charset="0"/>
              </a:rPr>
              <a:t>kapacitu jedné vrstvy celých 25 GB</a:t>
            </a:r>
          </a:p>
          <a:p>
            <a:pPr marL="539750" lvl="1" indent="-263525">
              <a:lnSpc>
                <a:spcPct val="90000"/>
              </a:lnSpc>
              <a:buClr>
                <a:schemeClr val="tx2">
                  <a:lumMod val="60000"/>
                  <a:lumOff val="40000"/>
                </a:schemeClr>
              </a:buClr>
              <a:buFont typeface="Comenia Sans" pitchFamily="50" charset="-18"/>
              <a:buChar char="="/>
            </a:pPr>
            <a:r>
              <a:rPr lang="cs-CZ" sz="2000" dirty="0">
                <a:latin typeface="Calibri" panose="020F0502020204030204" pitchFamily="34" charset="0"/>
              </a:rPr>
              <a:t>kapacita dvouvrstvé technologii 50 GB</a:t>
            </a:r>
          </a:p>
          <a:p>
            <a:pPr marL="539750" lvl="1" indent="-263525">
              <a:lnSpc>
                <a:spcPct val="90000"/>
              </a:lnSpc>
              <a:buClr>
                <a:schemeClr val="tx2">
                  <a:lumMod val="60000"/>
                  <a:lumOff val="40000"/>
                </a:schemeClr>
              </a:buClr>
              <a:buFont typeface="Comenia Sans" pitchFamily="50" charset="-18"/>
              <a:buChar char="="/>
            </a:pPr>
            <a:r>
              <a:rPr lang="cs-CZ" sz="2000" dirty="0">
                <a:latin typeface="Calibri" panose="020F0502020204030204" pitchFamily="34" charset="0"/>
              </a:rPr>
              <a:t>používá laserové světlo s vlnovou délkou 405 </a:t>
            </a:r>
            <a:r>
              <a:rPr lang="cs-CZ" sz="2000" dirty="0" err="1">
                <a:latin typeface="Calibri" panose="020F0502020204030204" pitchFamily="34" charset="0"/>
              </a:rPr>
              <a:t>nm</a:t>
            </a:r>
            <a:endParaRPr lang="cs-CZ" sz="2000" dirty="0">
              <a:latin typeface="Calibri" panose="020F0502020204030204" pitchFamily="34" charset="0"/>
            </a:endParaRPr>
          </a:p>
          <a:p>
            <a:pPr marL="803275" lvl="2" indent="-263525">
              <a:lnSpc>
                <a:spcPct val="90000"/>
              </a:lnSpc>
              <a:buClr>
                <a:schemeClr val="tx2">
                  <a:lumMod val="60000"/>
                  <a:lumOff val="40000"/>
                </a:schemeClr>
              </a:buClr>
              <a:buFont typeface="Comenia Sans" pitchFamily="50" charset="-18"/>
              <a:buChar char="="/>
            </a:pPr>
            <a:r>
              <a:rPr lang="cs-CZ" sz="1800" dirty="0">
                <a:latin typeface="Calibri" panose="020F0502020204030204" pitchFamily="34" charset="0"/>
              </a:rPr>
              <a:t>zmenšení šířky stopy i délky jednotlivých </a:t>
            </a:r>
            <a:r>
              <a:rPr lang="cs-CZ" sz="1800" dirty="0" err="1">
                <a:latin typeface="Calibri" panose="020F0502020204030204" pitchFamily="34" charset="0"/>
              </a:rPr>
              <a:t>pitů</a:t>
            </a:r>
            <a:endParaRPr lang="cs-CZ" sz="1800" dirty="0">
              <a:latin typeface="Calibri" panose="020F0502020204030204" pitchFamily="34" charset="0"/>
            </a:endParaRPr>
          </a:p>
          <a:p>
            <a:pPr marL="803275" lvl="2" indent="-263525">
              <a:lnSpc>
                <a:spcPct val="90000"/>
              </a:lnSpc>
              <a:buClr>
                <a:schemeClr val="tx2">
                  <a:lumMod val="60000"/>
                  <a:lumOff val="40000"/>
                </a:schemeClr>
              </a:buClr>
              <a:buFont typeface="Comenia Sans" pitchFamily="50" charset="-18"/>
              <a:buChar char="="/>
            </a:pPr>
            <a:r>
              <a:rPr lang="cs-CZ" sz="1800" dirty="0">
                <a:latin typeface="Calibri" panose="020F0502020204030204" pitchFamily="34" charset="0"/>
              </a:rPr>
              <a:t>současně zmenšena tloušťka polykarbonátového disku</a:t>
            </a:r>
          </a:p>
          <a:p>
            <a:pPr marL="539750" lvl="1" indent="-263525">
              <a:lnSpc>
                <a:spcPct val="90000"/>
              </a:lnSpc>
              <a:buClr>
                <a:schemeClr val="tx2">
                  <a:lumMod val="60000"/>
                  <a:lumOff val="40000"/>
                </a:schemeClr>
              </a:buClr>
              <a:buFont typeface="Comenia Sans" pitchFamily="50" charset="-18"/>
              <a:buChar char="="/>
            </a:pPr>
            <a:r>
              <a:rPr lang="cs-CZ" sz="2000" dirty="0">
                <a:latin typeface="Calibri" panose="020F0502020204030204" pitchFamily="34" charset="0"/>
              </a:rPr>
              <a:t>zvýšena rychlost přenosu dat</a:t>
            </a:r>
          </a:p>
          <a:p>
            <a:pPr marL="803275" lvl="3" indent="-263525">
              <a:lnSpc>
                <a:spcPct val="90000"/>
              </a:lnSpc>
              <a:buClr>
                <a:schemeClr val="tx2">
                  <a:lumMod val="60000"/>
                  <a:lumOff val="40000"/>
                </a:schemeClr>
              </a:buClr>
              <a:buFont typeface="Comenia Sans" pitchFamily="50" charset="-18"/>
              <a:buChar char="="/>
            </a:pPr>
            <a:r>
              <a:rPr lang="cs-CZ" sz="1800" dirty="0">
                <a:latin typeface="Calibri" panose="020F0502020204030204" pitchFamily="34" charset="0"/>
              </a:rPr>
              <a:t>pro </a:t>
            </a:r>
            <a:r>
              <a:rPr lang="cs-CZ" sz="1800" dirty="0" err="1">
                <a:latin typeface="Calibri" panose="020F0502020204030204" pitchFamily="34" charset="0"/>
              </a:rPr>
              <a:t>jednorychlostní</a:t>
            </a:r>
            <a:r>
              <a:rPr lang="cs-CZ" sz="1800" dirty="0">
                <a:latin typeface="Calibri" panose="020F0502020204030204" pitchFamily="34" charset="0"/>
              </a:rPr>
              <a:t> mechaniku se jedná o 36 </a:t>
            </a:r>
            <a:r>
              <a:rPr lang="cs-CZ" sz="1800" dirty="0" err="1">
                <a:latin typeface="Calibri" panose="020F0502020204030204" pitchFamily="34" charset="0"/>
              </a:rPr>
              <a:t>Mbitů</a:t>
            </a:r>
            <a:r>
              <a:rPr lang="cs-CZ" sz="1800" dirty="0">
                <a:latin typeface="Calibri" panose="020F0502020204030204" pitchFamily="34" charset="0"/>
              </a:rPr>
              <a:t>/s za sekundu</a:t>
            </a:r>
          </a:p>
          <a:p>
            <a:pPr marL="803275" lvl="3" indent="-263525">
              <a:lnSpc>
                <a:spcPct val="90000"/>
              </a:lnSpc>
              <a:buClr>
                <a:schemeClr val="tx2">
                  <a:lumMod val="60000"/>
                  <a:lumOff val="40000"/>
                </a:schemeClr>
              </a:buClr>
              <a:buFont typeface="Comenia Sans" pitchFamily="50" charset="-18"/>
              <a:buChar char="="/>
            </a:pPr>
            <a:r>
              <a:rPr lang="cs-CZ" sz="1800" dirty="0">
                <a:latin typeface="Calibri" panose="020F0502020204030204" pitchFamily="34" charset="0"/>
              </a:rPr>
              <a:t>mechanika </a:t>
            </a:r>
            <a:r>
              <a:rPr lang="cs-CZ" sz="1800" dirty="0" err="1">
                <a:latin typeface="Calibri" panose="020F0502020204030204" pitchFamily="34" charset="0"/>
              </a:rPr>
              <a:t>dvanáctirychlostní</a:t>
            </a:r>
            <a:r>
              <a:rPr lang="cs-CZ" sz="1800" dirty="0">
                <a:latin typeface="Calibri" panose="020F0502020204030204" pitchFamily="34" charset="0"/>
              </a:rPr>
              <a:t> až o 432 </a:t>
            </a:r>
            <a:r>
              <a:rPr lang="cs-CZ" sz="1800" dirty="0" err="1">
                <a:latin typeface="Calibri" panose="020F0502020204030204" pitchFamily="34" charset="0"/>
              </a:rPr>
              <a:t>Mbitů</a:t>
            </a:r>
            <a:r>
              <a:rPr lang="cs-CZ" sz="1800" dirty="0">
                <a:latin typeface="Calibri" panose="020F0502020204030204" pitchFamily="34" charset="0"/>
              </a:rPr>
              <a:t>/s</a:t>
            </a:r>
          </a:p>
          <a:p>
            <a:pPr marL="539750" lvl="1" indent="-263525">
              <a:lnSpc>
                <a:spcPct val="90000"/>
              </a:lnSpc>
              <a:buClr>
                <a:schemeClr val="tx2">
                  <a:lumMod val="60000"/>
                  <a:lumOff val="40000"/>
                </a:schemeClr>
              </a:buClr>
              <a:buFont typeface="Comenia Sans" pitchFamily="50" charset="-18"/>
              <a:buChar char="="/>
            </a:pPr>
            <a:r>
              <a:rPr lang="cs-CZ" sz="2000" dirty="0">
                <a:latin typeface="Calibri" panose="020F0502020204030204" pitchFamily="34" charset="0"/>
              </a:rPr>
              <a:t>použit nový způsob šifrování dat pro účely DRM (Digital </a:t>
            </a:r>
            <a:r>
              <a:rPr lang="cs-CZ" sz="2000" dirty="0" err="1">
                <a:latin typeface="Calibri" panose="020F0502020204030204" pitchFamily="34" charset="0"/>
              </a:rPr>
              <a:t>rights</a:t>
            </a:r>
            <a:r>
              <a:rPr lang="cs-CZ" sz="2000" dirty="0">
                <a:latin typeface="Calibri" panose="020F0502020204030204" pitchFamily="34" charset="0"/>
              </a:rPr>
              <a:t> management)</a:t>
            </a:r>
          </a:p>
          <a:p>
            <a:pPr marL="263525" lvl="1" indent="-263525">
              <a:lnSpc>
                <a:spcPct val="90000"/>
              </a:lnSpc>
              <a:buClr>
                <a:schemeClr val="tx2">
                  <a:lumMod val="60000"/>
                  <a:lumOff val="40000"/>
                </a:schemeClr>
              </a:buClr>
              <a:buFont typeface="Comenia Sans" pitchFamily="50" charset="-18"/>
              <a:buChar char="="/>
            </a:pPr>
            <a:endParaRPr lang="cs-CZ" sz="2400" dirty="0">
              <a:solidFill>
                <a:schemeClr val="tx1">
                  <a:lumMod val="65000"/>
                  <a:lumOff val="35000"/>
                </a:schemeClr>
              </a:solidFill>
            </a:endParaRPr>
          </a:p>
          <a:p>
            <a:pPr marL="263525" indent="-263525">
              <a:lnSpc>
                <a:spcPct val="90000"/>
              </a:lnSpc>
              <a:buClr>
                <a:schemeClr val="tx2">
                  <a:lumMod val="60000"/>
                  <a:lumOff val="40000"/>
                </a:schemeClr>
              </a:buClr>
              <a:buFont typeface="Comenia Sans" pitchFamily="50" charset="-18"/>
              <a:buChar char="="/>
            </a:pPr>
            <a:endParaRPr lang="cs-CZ" sz="2800" dirty="0">
              <a:solidFill>
                <a:schemeClr val="tx1">
                  <a:lumMod val="65000"/>
                  <a:lumOff val="35000"/>
                </a:schemeClr>
              </a:solidFill>
              <a:cs typeface="+mn-cs"/>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4238171" y="478941"/>
            <a:ext cx="4905829" cy="550415"/>
          </a:xfrm>
        </p:spPr>
        <p:txBody>
          <a:bodyPr>
            <a:noAutofit/>
          </a:bodyPr>
          <a:lstStyle/>
          <a:p>
            <a:r>
              <a:rPr lang="cs-CZ" sz="2400" dirty="0">
                <a:latin typeface="Calibri" panose="020F0502020204030204" pitchFamily="34" charset="0"/>
              </a:rPr>
              <a:t>Vývoj disket a disketových mechanik </a:t>
            </a:r>
          </a:p>
        </p:txBody>
      </p:sp>
      <p:sp>
        <p:nvSpPr>
          <p:cNvPr id="10243" name="Rectangle 3"/>
          <p:cNvSpPr>
            <a:spLocks noGrp="1" noChangeArrowheads="1"/>
          </p:cNvSpPr>
          <p:nvPr>
            <p:ph type="body" idx="4294967295"/>
          </p:nvPr>
        </p:nvSpPr>
        <p:spPr>
          <a:xfrm>
            <a:off x="250825" y="1600200"/>
            <a:ext cx="8642350" cy="4924425"/>
          </a:xfrm>
          <a:prstGeom prst="rect">
            <a:avLst/>
          </a:prstGeom>
        </p:spPr>
        <p:txBody>
          <a:bodyPr>
            <a:normAutofit/>
          </a:bodyPr>
          <a:lstStyle/>
          <a:p>
            <a:pPr marL="261938" indent="-261938">
              <a:lnSpc>
                <a:spcPct val="90000"/>
              </a:lnSpc>
              <a:buClr>
                <a:schemeClr val="tx2">
                  <a:lumMod val="60000"/>
                  <a:lumOff val="40000"/>
                </a:schemeClr>
              </a:buClr>
              <a:buFont typeface="Comenia Sans" pitchFamily="50" charset="-18"/>
              <a:buChar char="="/>
            </a:pPr>
            <a:r>
              <a:rPr lang="cs-CZ" sz="2400" dirty="0">
                <a:latin typeface="Calibri" panose="020F0502020204030204" pitchFamily="34" charset="0"/>
                <a:cs typeface="+mn-cs"/>
              </a:rPr>
              <a:t>Magnetické paměti:</a:t>
            </a:r>
          </a:p>
          <a:p>
            <a:pPr marL="536575" lvl="1" indent="-261938">
              <a:lnSpc>
                <a:spcPct val="90000"/>
              </a:lnSpc>
              <a:buClr>
                <a:schemeClr val="tx2">
                  <a:lumMod val="60000"/>
                  <a:lumOff val="40000"/>
                </a:schemeClr>
              </a:buClr>
              <a:buFont typeface="Comenia Sans" pitchFamily="50" charset="-18"/>
              <a:buChar char="="/>
            </a:pPr>
            <a:r>
              <a:rPr lang="cs-CZ" sz="2000" dirty="0">
                <a:latin typeface="Calibri" panose="020F0502020204030204" pitchFamily="34" charset="0"/>
              </a:rPr>
              <a:t>vynález roku 1967</a:t>
            </a:r>
          </a:p>
          <a:p>
            <a:pPr marL="536575" lvl="1" indent="-261938">
              <a:lnSpc>
                <a:spcPct val="90000"/>
              </a:lnSpc>
              <a:buClr>
                <a:schemeClr val="tx2">
                  <a:lumMod val="60000"/>
                  <a:lumOff val="40000"/>
                </a:schemeClr>
              </a:buClr>
              <a:buFont typeface="Comenia Sans" pitchFamily="50" charset="-18"/>
              <a:buChar char="="/>
            </a:pPr>
            <a:r>
              <a:rPr lang="cs-CZ" sz="2000" dirty="0">
                <a:latin typeface="Calibri" panose="020F0502020204030204" pitchFamily="34" charset="0"/>
              </a:rPr>
              <a:t>v roce 1971 bylo toto paměťové zařízení komerčně dostupné</a:t>
            </a:r>
          </a:p>
          <a:p>
            <a:pPr marL="812800" lvl="2" indent="-261938">
              <a:lnSpc>
                <a:spcPct val="90000"/>
              </a:lnSpc>
              <a:buClr>
                <a:schemeClr val="tx2">
                  <a:lumMod val="60000"/>
                  <a:lumOff val="40000"/>
                </a:schemeClr>
              </a:buClr>
              <a:buFont typeface="Comenia Sans" pitchFamily="50" charset="-18"/>
              <a:buChar char="="/>
            </a:pPr>
            <a:r>
              <a:rPr lang="cs-CZ" sz="1800" dirty="0">
                <a:latin typeface="Calibri" panose="020F0502020204030204" pitchFamily="34" charset="0"/>
              </a:rPr>
              <a:t>jednalo se o disketovou mechaniku určenou pro diskety o průměru osm palců</a:t>
            </a:r>
          </a:p>
          <a:p>
            <a:pPr marL="812800" lvl="2" indent="-261938">
              <a:lnSpc>
                <a:spcPct val="90000"/>
              </a:lnSpc>
              <a:buClr>
                <a:schemeClr val="tx2">
                  <a:lumMod val="60000"/>
                  <a:lumOff val="40000"/>
                </a:schemeClr>
              </a:buClr>
              <a:buFont typeface="Comenia Sans" pitchFamily="50" charset="-18"/>
              <a:buChar char="="/>
            </a:pPr>
            <a:r>
              <a:rPr lang="cs-CZ" sz="1800" dirty="0">
                <a:latin typeface="Calibri" panose="020F0502020204030204" pitchFamily="34" charset="0"/>
              </a:rPr>
              <a:t>kapacita dosahovala hodnoty 100 kB na jednu</a:t>
            </a:r>
          </a:p>
          <a:p>
            <a:pPr marL="536575" lvl="1" indent="-261938">
              <a:lnSpc>
                <a:spcPct val="90000"/>
              </a:lnSpc>
              <a:buClr>
                <a:schemeClr val="tx2">
                  <a:lumMod val="60000"/>
                  <a:lumOff val="40000"/>
                </a:schemeClr>
              </a:buClr>
              <a:buFont typeface="Comenia Sans" pitchFamily="50" charset="-18"/>
              <a:buChar char="="/>
            </a:pPr>
            <a:r>
              <a:rPr lang="cs-CZ" sz="2000" dirty="0">
                <a:latin typeface="Calibri" panose="020F0502020204030204" pitchFamily="34" charset="0"/>
              </a:rPr>
              <a:t>v roce 1976 uvedeny disketové mechaniky pro disky o průměru    5 1/4 palce</a:t>
            </a:r>
          </a:p>
          <a:p>
            <a:pPr marL="812800" lvl="2" indent="-261938">
              <a:lnSpc>
                <a:spcPct val="90000"/>
              </a:lnSpc>
              <a:buClr>
                <a:schemeClr val="tx2">
                  <a:lumMod val="60000"/>
                  <a:lumOff val="40000"/>
                </a:schemeClr>
              </a:buClr>
              <a:buFont typeface="Comenia Sans" pitchFamily="50" charset="-18"/>
              <a:buChar char="="/>
            </a:pPr>
            <a:r>
              <a:rPr lang="cs-CZ" sz="1800" dirty="0">
                <a:latin typeface="Calibri" panose="020F0502020204030204" pitchFamily="34" charset="0"/>
              </a:rPr>
              <a:t>kapacity se pohybovaly od 80 kB u jednostranných disket až po cca 1200 kB u disket oboustranných s dvojnásobnou hustotou stop</a:t>
            </a:r>
          </a:p>
          <a:p>
            <a:pPr marL="536575" lvl="1" indent="-261938">
              <a:lnSpc>
                <a:spcPct val="90000"/>
              </a:lnSpc>
              <a:buClr>
                <a:schemeClr val="tx2">
                  <a:lumMod val="60000"/>
                  <a:lumOff val="40000"/>
                </a:schemeClr>
              </a:buClr>
              <a:buFont typeface="Comenia Sans" pitchFamily="50" charset="-18"/>
              <a:buChar char="="/>
            </a:pPr>
            <a:r>
              <a:rPr lang="cs-CZ" sz="2000" dirty="0">
                <a:latin typeface="Calibri" panose="020F0502020204030204" pitchFamily="34" charset="0"/>
              </a:rPr>
              <a:t>postupně byli nahrazovány disketovými jednotkami pro diskety velikosti 3 1/2 palce. </a:t>
            </a:r>
          </a:p>
          <a:p>
            <a:pPr marL="812800" lvl="2" indent="-261938">
              <a:lnSpc>
                <a:spcPct val="90000"/>
              </a:lnSpc>
              <a:buClr>
                <a:schemeClr val="tx2">
                  <a:lumMod val="60000"/>
                  <a:lumOff val="40000"/>
                </a:schemeClr>
              </a:buClr>
              <a:buFont typeface="Comenia Sans" pitchFamily="50" charset="-18"/>
              <a:buChar char="="/>
            </a:pPr>
            <a:r>
              <a:rPr lang="cs-CZ" sz="1800" dirty="0">
                <a:latin typeface="Calibri" panose="020F0502020204030204" pitchFamily="34" charset="0"/>
              </a:rPr>
              <a:t>důležitým konstrukčním prvkem byl pečlivě navržený obal s automaticky otevíranými dvířky</a:t>
            </a:r>
          </a:p>
          <a:p>
            <a:pPr marL="261938" lvl="1" indent="-261938">
              <a:lnSpc>
                <a:spcPct val="90000"/>
              </a:lnSpc>
              <a:buClr>
                <a:schemeClr val="tx2">
                  <a:lumMod val="60000"/>
                  <a:lumOff val="40000"/>
                </a:schemeClr>
              </a:buClr>
              <a:buFont typeface="Comenia Sans" pitchFamily="50" charset="-18"/>
              <a:buChar char="="/>
            </a:pPr>
            <a:endParaRPr lang="cs-CZ" sz="2000" dirty="0">
              <a:solidFill>
                <a:schemeClr val="tx1">
                  <a:lumMod val="65000"/>
                  <a:lumOff val="35000"/>
                </a:schemeClr>
              </a:solidFill>
            </a:endParaRPr>
          </a:p>
          <a:p>
            <a:pPr marL="261938" lvl="2" indent="-261938">
              <a:lnSpc>
                <a:spcPct val="90000"/>
              </a:lnSpc>
              <a:buClr>
                <a:schemeClr val="tx2">
                  <a:lumMod val="60000"/>
                  <a:lumOff val="40000"/>
                </a:schemeClr>
              </a:buClr>
              <a:buFont typeface="Comenia Sans" pitchFamily="50" charset="-18"/>
              <a:buChar char="="/>
            </a:pPr>
            <a:endParaRPr lang="cs-CZ" sz="1600" dirty="0">
              <a:solidFill>
                <a:schemeClr val="tx1">
                  <a:lumMod val="65000"/>
                  <a:lumOff val="35000"/>
                </a:schemeClr>
              </a:solidFill>
              <a:cs typeface="+mn-cs"/>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Rectangle 2"/>
          <p:cNvSpPr>
            <a:spLocks noGrp="1" noChangeArrowheads="1"/>
          </p:cNvSpPr>
          <p:nvPr>
            <p:ph type="title"/>
          </p:nvPr>
        </p:nvSpPr>
        <p:spPr/>
        <p:txBody>
          <a:bodyPr>
            <a:normAutofit/>
          </a:bodyPr>
          <a:lstStyle/>
          <a:p>
            <a:r>
              <a:rPr lang="cs-CZ" sz="2800" dirty="0" err="1">
                <a:latin typeface="Calibri" panose="020F0502020204030204" pitchFamily="34" charset="0"/>
              </a:rPr>
              <a:t>Blu-ray</a:t>
            </a:r>
            <a:r>
              <a:rPr lang="cs-CZ" sz="2800" dirty="0">
                <a:latin typeface="Calibri" panose="020F0502020204030204" pitchFamily="34" charset="0"/>
              </a:rPr>
              <a:t> </a:t>
            </a:r>
          </a:p>
        </p:txBody>
      </p:sp>
      <p:pic>
        <p:nvPicPr>
          <p:cNvPr id="11" name="Picture 12" descr="pc2813"/>
          <p:cNvPicPr>
            <a:picLocks noChangeAspect="1" noChangeArrowheads="1"/>
          </p:cNvPicPr>
          <p:nvPr/>
        </p:nvPicPr>
        <p:blipFill>
          <a:blip r:embed="rId3"/>
          <a:srcRect/>
          <a:stretch>
            <a:fillRect/>
          </a:stretch>
        </p:blipFill>
        <p:spPr bwMode="auto">
          <a:xfrm>
            <a:off x="250825" y="2205038"/>
            <a:ext cx="8642350" cy="3355975"/>
          </a:xfrm>
          <a:prstGeom prst="rect">
            <a:avLst/>
          </a:prstGeom>
          <a:noFill/>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2"/>
          <p:cNvSpPr>
            <a:spLocks noGrp="1" noChangeArrowheads="1"/>
          </p:cNvSpPr>
          <p:nvPr>
            <p:ph type="title"/>
          </p:nvPr>
        </p:nvSpPr>
        <p:spPr/>
        <p:txBody>
          <a:bodyPr>
            <a:normAutofit/>
          </a:bodyPr>
          <a:lstStyle/>
          <a:p>
            <a:r>
              <a:rPr lang="cs-CZ" sz="2800" dirty="0">
                <a:latin typeface="Calibri" panose="020F0502020204030204" pitchFamily="34" charset="0"/>
              </a:rPr>
              <a:t>Typy laserů</a:t>
            </a:r>
          </a:p>
        </p:txBody>
      </p:sp>
      <p:pic>
        <p:nvPicPr>
          <p:cNvPr id="284891" name="Picture 1243" descr="pc_28_14-122106199586981"/>
          <p:cNvPicPr>
            <a:picLocks noChangeAspect="1" noChangeArrowheads="1"/>
          </p:cNvPicPr>
          <p:nvPr/>
        </p:nvPicPr>
        <p:blipFill>
          <a:blip r:embed="rId3"/>
          <a:srcRect/>
          <a:stretch>
            <a:fillRect/>
          </a:stretch>
        </p:blipFill>
        <p:spPr bwMode="auto">
          <a:xfrm>
            <a:off x="777684" y="1409108"/>
            <a:ext cx="7632700" cy="5103812"/>
          </a:xfrm>
          <a:prstGeom prst="rect">
            <a:avLst/>
          </a:prstGeom>
          <a:noFill/>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Rectangle 2"/>
          <p:cNvSpPr>
            <a:spLocks noGrp="1" noChangeArrowheads="1"/>
          </p:cNvSpPr>
          <p:nvPr>
            <p:ph type="title"/>
          </p:nvPr>
        </p:nvSpPr>
        <p:spPr>
          <a:xfrm>
            <a:off x="4267200" y="478941"/>
            <a:ext cx="4876799" cy="550415"/>
          </a:xfrm>
        </p:spPr>
        <p:txBody>
          <a:bodyPr>
            <a:noAutofit/>
          </a:bodyPr>
          <a:lstStyle/>
          <a:p>
            <a:r>
              <a:rPr lang="cs-CZ" dirty="0" err="1">
                <a:latin typeface="Calibri" panose="020F0502020204030204" pitchFamily="34" charset="0"/>
              </a:rPr>
              <a:t>Flash</a:t>
            </a:r>
            <a:r>
              <a:rPr lang="cs-CZ" dirty="0">
                <a:latin typeface="Calibri" panose="020F0502020204030204" pitchFamily="34" charset="0"/>
              </a:rPr>
              <a:t> paměti a jejich technologie</a:t>
            </a:r>
          </a:p>
        </p:txBody>
      </p:sp>
      <p:sp>
        <p:nvSpPr>
          <p:cNvPr id="231427" name="Rectangle 3"/>
          <p:cNvSpPr>
            <a:spLocks noGrp="1" noChangeArrowheads="1"/>
          </p:cNvSpPr>
          <p:nvPr>
            <p:ph type="body" idx="4294967295"/>
          </p:nvPr>
        </p:nvSpPr>
        <p:spPr>
          <a:xfrm>
            <a:off x="250825" y="1600200"/>
            <a:ext cx="8642350" cy="4924425"/>
          </a:xfrm>
          <a:prstGeom prst="rect">
            <a:avLst/>
          </a:prstGeom>
        </p:spPr>
        <p:txBody>
          <a:bodyPr>
            <a:normAutofit/>
          </a:bodyPr>
          <a:lstStyle/>
          <a:p>
            <a:pPr marL="263525" indent="-263525">
              <a:lnSpc>
                <a:spcPct val="90000"/>
              </a:lnSpc>
              <a:buClr>
                <a:schemeClr val="tx2">
                  <a:lumMod val="60000"/>
                  <a:lumOff val="40000"/>
                </a:schemeClr>
              </a:buClr>
              <a:buFont typeface="Comenia Sans" pitchFamily="50" charset="-18"/>
              <a:buChar char="="/>
            </a:pPr>
            <a:r>
              <a:rPr lang="cs-CZ" sz="2400" dirty="0">
                <a:latin typeface="Calibri" panose="020F0502020204030204" pitchFamily="34" charset="0"/>
                <a:cs typeface="+mn-cs"/>
              </a:rPr>
              <a:t>Princip pamětí typu </a:t>
            </a:r>
            <a:r>
              <a:rPr lang="cs-CZ" sz="2400" dirty="0" err="1">
                <a:latin typeface="Calibri" panose="020F0502020204030204" pitchFamily="34" charset="0"/>
                <a:cs typeface="+mn-cs"/>
              </a:rPr>
              <a:t>flash</a:t>
            </a:r>
            <a:r>
              <a:rPr lang="cs-CZ" sz="2400" dirty="0">
                <a:latin typeface="Calibri" panose="020F0502020204030204" pitchFamily="34" charset="0"/>
                <a:cs typeface="+mn-cs"/>
              </a:rPr>
              <a:t>, tj. </a:t>
            </a:r>
            <a:r>
              <a:rPr lang="cs-CZ" sz="2400" dirty="0" err="1">
                <a:latin typeface="Calibri" panose="020F0502020204030204" pitchFamily="34" charset="0"/>
                <a:cs typeface="+mn-cs"/>
              </a:rPr>
              <a:t>nevolatilních</a:t>
            </a:r>
            <a:r>
              <a:rPr lang="cs-CZ" sz="2400" dirty="0">
                <a:latin typeface="Calibri" panose="020F0502020204030204" pitchFamily="34" charset="0"/>
                <a:cs typeface="+mn-cs"/>
              </a:rPr>
              <a:t> pamětí, jsou odvozeny od EEPROM</a:t>
            </a:r>
          </a:p>
          <a:p>
            <a:pPr marL="539750" lvl="1" indent="-263525">
              <a:lnSpc>
                <a:spcPct val="90000"/>
              </a:lnSpc>
              <a:buClr>
                <a:schemeClr val="tx2">
                  <a:lumMod val="60000"/>
                  <a:lumOff val="40000"/>
                </a:schemeClr>
              </a:buClr>
              <a:buFont typeface="Comenia Sans" pitchFamily="50" charset="-18"/>
              <a:buChar char="="/>
            </a:pPr>
            <a:r>
              <a:rPr lang="cs-CZ" sz="2000" dirty="0">
                <a:latin typeface="Calibri" panose="020F0502020204030204" pitchFamily="34" charset="0"/>
              </a:rPr>
              <a:t>samotná morfologie paměťových buněk a propojovací sítě mezi paměťovými buňkami je odlišná </a:t>
            </a:r>
          </a:p>
          <a:p>
            <a:pPr marL="539750" lvl="1" indent="-263525">
              <a:lnSpc>
                <a:spcPct val="90000"/>
              </a:lnSpc>
              <a:buClr>
                <a:schemeClr val="tx2">
                  <a:lumMod val="60000"/>
                  <a:lumOff val="40000"/>
                </a:schemeClr>
              </a:buClr>
              <a:buFont typeface="Comenia Sans" pitchFamily="50" charset="-18"/>
              <a:buChar char="="/>
            </a:pPr>
            <a:r>
              <a:rPr lang="cs-CZ" sz="2000" dirty="0">
                <a:latin typeface="Calibri" panose="020F0502020204030204" pitchFamily="34" charset="0"/>
              </a:rPr>
              <a:t>podle způsobu zapojení paměťových buněk i principu jejich práce rozlišujeme </a:t>
            </a:r>
            <a:r>
              <a:rPr lang="cs-CZ" sz="2000" dirty="0" err="1">
                <a:latin typeface="Calibri" panose="020F0502020204030204" pitchFamily="34" charset="0"/>
              </a:rPr>
              <a:t>flash</a:t>
            </a:r>
            <a:r>
              <a:rPr lang="cs-CZ" sz="2000" dirty="0">
                <a:latin typeface="Calibri" panose="020F0502020204030204" pitchFamily="34" charset="0"/>
              </a:rPr>
              <a:t> paměti typu:</a:t>
            </a:r>
          </a:p>
          <a:p>
            <a:pPr marL="803275" lvl="2" indent="-263525">
              <a:lnSpc>
                <a:spcPct val="90000"/>
              </a:lnSpc>
              <a:buClr>
                <a:schemeClr val="tx2">
                  <a:lumMod val="60000"/>
                  <a:lumOff val="40000"/>
                </a:schemeClr>
              </a:buClr>
              <a:buFont typeface="Comenia Sans" pitchFamily="50" charset="-18"/>
              <a:buChar char="="/>
            </a:pPr>
            <a:r>
              <a:rPr lang="cs-CZ" sz="1800" dirty="0">
                <a:latin typeface="Calibri" panose="020F0502020204030204" pitchFamily="34" charset="0"/>
              </a:rPr>
              <a:t>NAND</a:t>
            </a:r>
          </a:p>
          <a:p>
            <a:pPr marL="803275" lvl="2" indent="-263525">
              <a:lnSpc>
                <a:spcPct val="90000"/>
              </a:lnSpc>
              <a:buClr>
                <a:schemeClr val="tx2">
                  <a:lumMod val="60000"/>
                  <a:lumOff val="40000"/>
                </a:schemeClr>
              </a:buClr>
              <a:buFont typeface="Comenia Sans" pitchFamily="50" charset="-18"/>
              <a:buChar char="="/>
            </a:pPr>
            <a:r>
              <a:rPr lang="cs-CZ" sz="1800" dirty="0">
                <a:latin typeface="Calibri" panose="020F0502020204030204" pitchFamily="34" charset="0"/>
              </a:rPr>
              <a:t>NOR </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Rectangle 2"/>
          <p:cNvSpPr>
            <a:spLocks noGrp="1" noChangeArrowheads="1"/>
          </p:cNvSpPr>
          <p:nvPr>
            <p:ph type="title"/>
          </p:nvPr>
        </p:nvSpPr>
        <p:spPr/>
        <p:txBody>
          <a:bodyPr>
            <a:normAutofit/>
          </a:bodyPr>
          <a:lstStyle/>
          <a:p>
            <a:r>
              <a:rPr lang="cs-CZ" sz="2800" dirty="0">
                <a:latin typeface="Calibri" panose="020F0502020204030204" pitchFamily="34" charset="0"/>
              </a:rPr>
              <a:t>Zapojení NOR</a:t>
            </a:r>
          </a:p>
        </p:txBody>
      </p:sp>
      <p:sp>
        <p:nvSpPr>
          <p:cNvPr id="233475" name="Rectangle 3"/>
          <p:cNvSpPr>
            <a:spLocks noGrp="1" noChangeArrowheads="1"/>
          </p:cNvSpPr>
          <p:nvPr>
            <p:ph type="body" idx="4294967295"/>
          </p:nvPr>
        </p:nvSpPr>
        <p:spPr>
          <a:xfrm>
            <a:off x="250825" y="1600200"/>
            <a:ext cx="8642350" cy="4924425"/>
          </a:xfrm>
          <a:prstGeom prst="rect">
            <a:avLst/>
          </a:prstGeom>
        </p:spPr>
        <p:txBody>
          <a:bodyPr>
            <a:normAutofit/>
          </a:bodyPr>
          <a:lstStyle/>
          <a:p>
            <a:pPr marL="263525" indent="-263525">
              <a:lnSpc>
                <a:spcPct val="90000"/>
              </a:lnSpc>
              <a:buClr>
                <a:schemeClr val="tx2">
                  <a:lumMod val="60000"/>
                  <a:lumOff val="40000"/>
                </a:schemeClr>
              </a:buClr>
              <a:buFont typeface="Comenia Sans" pitchFamily="50" charset="-18"/>
              <a:buChar char="="/>
            </a:pPr>
            <a:r>
              <a:rPr lang="cs-CZ" sz="2400" dirty="0">
                <a:latin typeface="Calibri" panose="020F0502020204030204" pitchFamily="34" charset="0"/>
                <a:cs typeface="+mn-cs"/>
              </a:rPr>
              <a:t>První </a:t>
            </a:r>
            <a:r>
              <a:rPr lang="cs-CZ" sz="2400" dirty="0" err="1">
                <a:latin typeface="Calibri" panose="020F0502020204030204" pitchFamily="34" charset="0"/>
                <a:cs typeface="+mn-cs"/>
              </a:rPr>
              <a:t>flash</a:t>
            </a:r>
            <a:r>
              <a:rPr lang="cs-CZ" sz="2400" dirty="0">
                <a:latin typeface="Calibri" panose="020F0502020204030204" pitchFamily="34" charset="0"/>
                <a:cs typeface="+mn-cs"/>
              </a:rPr>
              <a:t> paměti používaly strukturu NOR</a:t>
            </a:r>
          </a:p>
          <a:p>
            <a:pPr marL="539750" lvl="1" indent="-263525">
              <a:lnSpc>
                <a:spcPct val="90000"/>
              </a:lnSpc>
              <a:buClr>
                <a:schemeClr val="tx2">
                  <a:lumMod val="60000"/>
                  <a:lumOff val="40000"/>
                </a:schemeClr>
              </a:buClr>
              <a:buFont typeface="Comenia Sans" pitchFamily="50" charset="-18"/>
              <a:buChar char="="/>
            </a:pPr>
            <a:r>
              <a:rPr lang="cs-CZ" sz="2000" dirty="0">
                <a:latin typeface="Calibri" panose="020F0502020204030204" pitchFamily="34" charset="0"/>
              </a:rPr>
              <a:t>připomínala zapojení hradla typu NOR sestaveného z unipolárních tranzistorů</a:t>
            </a:r>
          </a:p>
          <a:p>
            <a:pPr marL="539750" lvl="1" indent="-263525">
              <a:lnSpc>
                <a:spcPct val="90000"/>
              </a:lnSpc>
              <a:buClr>
                <a:schemeClr val="tx2">
                  <a:lumMod val="60000"/>
                  <a:lumOff val="40000"/>
                </a:schemeClr>
              </a:buClr>
              <a:buFont typeface="Comenia Sans" pitchFamily="50" charset="-18"/>
              <a:buChar char="="/>
            </a:pPr>
            <a:r>
              <a:rPr lang="cs-CZ" sz="2000" dirty="0">
                <a:latin typeface="Calibri" panose="020F0502020204030204" pitchFamily="34" charset="0"/>
              </a:rPr>
              <a:t>každá buňka se skládá z jediného tranzistoru s izolovanou elektrodou </a:t>
            </a:r>
          </a:p>
          <a:p>
            <a:pPr marL="803275" lvl="2" indent="-263525">
              <a:lnSpc>
                <a:spcPct val="90000"/>
              </a:lnSpc>
              <a:buClr>
                <a:schemeClr val="tx2">
                  <a:lumMod val="60000"/>
                  <a:lumOff val="40000"/>
                </a:schemeClr>
              </a:buClr>
              <a:buFont typeface="Comenia Sans" pitchFamily="50" charset="-18"/>
              <a:buChar char="="/>
            </a:pPr>
            <a:r>
              <a:rPr lang="cs-CZ" sz="1800" dirty="0">
                <a:latin typeface="Calibri" panose="020F0502020204030204" pitchFamily="34" charset="0"/>
              </a:rPr>
              <a:t>ta plní paměťovou funkci</a:t>
            </a:r>
          </a:p>
          <a:p>
            <a:pPr marL="539750" lvl="1" indent="-263525">
              <a:lnSpc>
                <a:spcPct val="90000"/>
              </a:lnSpc>
              <a:buClr>
                <a:schemeClr val="tx2">
                  <a:lumMod val="60000"/>
                  <a:lumOff val="40000"/>
                </a:schemeClr>
              </a:buClr>
              <a:buFont typeface="Comenia Sans" pitchFamily="50" charset="-18"/>
              <a:buChar char="="/>
            </a:pPr>
            <a:r>
              <a:rPr lang="cs-CZ" sz="2000" dirty="0">
                <a:latin typeface="Calibri" panose="020F0502020204030204" pitchFamily="34" charset="0"/>
              </a:rPr>
              <a:t>nad ní je umístěna běžná brána </a:t>
            </a:r>
          </a:p>
          <a:p>
            <a:pPr marL="803275" lvl="2" indent="-263525">
              <a:lnSpc>
                <a:spcPct val="90000"/>
              </a:lnSpc>
              <a:buClr>
                <a:schemeClr val="tx2">
                  <a:lumMod val="60000"/>
                  <a:lumOff val="40000"/>
                </a:schemeClr>
              </a:buClr>
              <a:buFont typeface="Comenia Sans" pitchFamily="50" charset="-18"/>
              <a:buChar char="="/>
            </a:pPr>
            <a:r>
              <a:rPr lang="cs-CZ" sz="1800" dirty="0">
                <a:latin typeface="Calibri" panose="020F0502020204030204" pitchFamily="34" charset="0"/>
              </a:rPr>
              <a:t>u bipolárních tranzistorů by se jednalo o bázi</a:t>
            </a:r>
          </a:p>
          <a:p>
            <a:pPr marL="539750" lvl="1" indent="-263525">
              <a:lnSpc>
                <a:spcPct val="90000"/>
              </a:lnSpc>
              <a:buClr>
                <a:schemeClr val="tx2">
                  <a:lumMod val="60000"/>
                  <a:lumOff val="40000"/>
                </a:schemeClr>
              </a:buClr>
              <a:buFont typeface="Comenia Sans" pitchFamily="50" charset="-18"/>
              <a:buChar char="="/>
            </a:pPr>
            <a:r>
              <a:rPr lang="cs-CZ" sz="2000" dirty="0">
                <a:latin typeface="Calibri" panose="020F0502020204030204" pitchFamily="34" charset="0"/>
              </a:rPr>
              <a:t>připojená k adresovému vodiči</a:t>
            </a:r>
          </a:p>
          <a:p>
            <a:pPr marL="539750" lvl="1" indent="-263525">
              <a:lnSpc>
                <a:spcPct val="90000"/>
              </a:lnSpc>
              <a:buClr>
                <a:schemeClr val="tx2">
                  <a:lumMod val="60000"/>
                  <a:lumOff val="40000"/>
                </a:schemeClr>
              </a:buClr>
              <a:buFont typeface="Comenia Sans" pitchFamily="50" charset="-18"/>
              <a:buChar char="="/>
            </a:pPr>
            <a:r>
              <a:rPr lang="cs-CZ" sz="2000" dirty="0">
                <a:latin typeface="Calibri" panose="020F0502020204030204" pitchFamily="34" charset="0"/>
              </a:rPr>
              <a:t>každou paměťovou buňku je díky tomu možné </a:t>
            </a:r>
            <a:br>
              <a:rPr lang="cs-CZ" sz="2000" dirty="0">
                <a:latin typeface="Calibri" panose="020F0502020204030204" pitchFamily="34" charset="0"/>
              </a:rPr>
            </a:br>
            <a:r>
              <a:rPr lang="cs-CZ" sz="2000" dirty="0">
                <a:latin typeface="Calibri" panose="020F0502020204030204" pitchFamily="34" charset="0"/>
              </a:rPr>
              <a:t>adresovat samostatně</a:t>
            </a:r>
          </a:p>
          <a:p>
            <a:pPr marL="803275" lvl="2" indent="-263525">
              <a:lnSpc>
                <a:spcPct val="90000"/>
              </a:lnSpc>
              <a:buClr>
                <a:schemeClr val="tx2">
                  <a:lumMod val="60000"/>
                  <a:lumOff val="40000"/>
                </a:schemeClr>
              </a:buClr>
              <a:buFont typeface="Comenia Sans" pitchFamily="50" charset="-18"/>
              <a:buChar char="="/>
            </a:pPr>
            <a:r>
              <a:rPr lang="cs-CZ" sz="1800" dirty="0">
                <a:latin typeface="Calibri" panose="020F0502020204030204" pitchFamily="34" charset="0"/>
              </a:rPr>
              <a:t>samostatné adresování bitů se týká čtení dat </a:t>
            </a:r>
            <a:br>
              <a:rPr lang="cs-CZ" sz="1800" dirty="0">
                <a:latin typeface="Calibri" panose="020F0502020204030204" pitchFamily="34" charset="0"/>
              </a:rPr>
            </a:br>
            <a:r>
              <a:rPr lang="cs-CZ" sz="1800" dirty="0">
                <a:latin typeface="Calibri" panose="020F0502020204030204" pitchFamily="34" charset="0"/>
              </a:rPr>
              <a:t>a jejich zápisu </a:t>
            </a:r>
          </a:p>
          <a:p>
            <a:pPr marL="1081088" lvl="3" indent="-263525">
              <a:lnSpc>
                <a:spcPct val="90000"/>
              </a:lnSpc>
              <a:buClr>
                <a:schemeClr val="tx2">
                  <a:lumMod val="60000"/>
                  <a:lumOff val="40000"/>
                </a:schemeClr>
              </a:buClr>
              <a:buFont typeface="Comenia Sans" pitchFamily="50" charset="-18"/>
              <a:buChar char="="/>
            </a:pPr>
            <a:r>
              <a:rPr lang="cs-CZ" sz="1600" dirty="0">
                <a:latin typeface="Calibri" panose="020F0502020204030204" pitchFamily="34" charset="0"/>
              </a:rPr>
              <a:t>mazání, se provádí po větších blocích</a:t>
            </a:r>
          </a:p>
          <a:p>
            <a:pPr marL="263525" lvl="1" indent="-263525">
              <a:lnSpc>
                <a:spcPct val="90000"/>
              </a:lnSpc>
              <a:buClr>
                <a:schemeClr val="tx2">
                  <a:lumMod val="60000"/>
                  <a:lumOff val="40000"/>
                </a:schemeClr>
              </a:buClr>
              <a:buFont typeface="Comenia Sans" pitchFamily="50" charset="-18"/>
              <a:buChar char="="/>
            </a:pPr>
            <a:endParaRPr lang="cs-CZ" sz="2000" dirty="0">
              <a:solidFill>
                <a:schemeClr val="tx1">
                  <a:lumMod val="65000"/>
                  <a:lumOff val="35000"/>
                </a:schemeClr>
              </a:solidFill>
            </a:endParaRPr>
          </a:p>
          <a:p>
            <a:pPr marL="263525" lvl="2" indent="-263525">
              <a:lnSpc>
                <a:spcPct val="90000"/>
              </a:lnSpc>
              <a:buClr>
                <a:schemeClr val="tx2">
                  <a:lumMod val="60000"/>
                  <a:lumOff val="40000"/>
                </a:schemeClr>
              </a:buClr>
              <a:buFont typeface="Comenia Sans" pitchFamily="50" charset="-18"/>
              <a:buChar char="="/>
            </a:pPr>
            <a:endParaRPr lang="cs-CZ" sz="1600" dirty="0">
              <a:solidFill>
                <a:schemeClr val="tx1">
                  <a:lumMod val="65000"/>
                  <a:lumOff val="35000"/>
                </a:schemeClr>
              </a:solidFill>
              <a:cs typeface="+mn-cs"/>
            </a:endParaRPr>
          </a:p>
        </p:txBody>
      </p:sp>
      <p:pic>
        <p:nvPicPr>
          <p:cNvPr id="11" name="Picture 12" descr="pc3002"/>
          <p:cNvPicPr>
            <a:picLocks noChangeAspect="1" noChangeArrowheads="1"/>
          </p:cNvPicPr>
          <p:nvPr/>
        </p:nvPicPr>
        <p:blipFill>
          <a:blip r:embed="rId3"/>
          <a:srcRect/>
          <a:stretch>
            <a:fillRect/>
          </a:stretch>
        </p:blipFill>
        <p:spPr bwMode="auto">
          <a:xfrm>
            <a:off x="6799334" y="4114801"/>
            <a:ext cx="2008424" cy="2474622"/>
          </a:xfrm>
          <a:prstGeom prst="rect">
            <a:avLst/>
          </a:prstGeom>
          <a:noFill/>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Rectangle 2"/>
          <p:cNvSpPr>
            <a:spLocks noGrp="1" noChangeArrowheads="1"/>
          </p:cNvSpPr>
          <p:nvPr>
            <p:ph type="title"/>
          </p:nvPr>
        </p:nvSpPr>
        <p:spPr/>
        <p:txBody>
          <a:bodyPr>
            <a:normAutofit/>
          </a:bodyPr>
          <a:lstStyle/>
          <a:p>
            <a:r>
              <a:rPr lang="cs-CZ" sz="2800" dirty="0">
                <a:latin typeface="Calibri" panose="020F0502020204030204" pitchFamily="34" charset="0"/>
              </a:rPr>
              <a:t>Zapojení NOR</a:t>
            </a:r>
          </a:p>
        </p:txBody>
      </p:sp>
      <p:sp>
        <p:nvSpPr>
          <p:cNvPr id="239619" name="Rectangle 3"/>
          <p:cNvSpPr>
            <a:spLocks noGrp="1" noChangeArrowheads="1"/>
          </p:cNvSpPr>
          <p:nvPr>
            <p:ph type="body" idx="4294967295"/>
          </p:nvPr>
        </p:nvSpPr>
        <p:spPr>
          <a:xfrm>
            <a:off x="250825" y="1600200"/>
            <a:ext cx="8642350" cy="4924425"/>
          </a:xfrm>
          <a:prstGeom prst="rect">
            <a:avLst/>
          </a:prstGeom>
        </p:spPr>
        <p:txBody>
          <a:bodyPr>
            <a:normAutofit/>
          </a:bodyPr>
          <a:lstStyle/>
          <a:p>
            <a:pPr marL="263525" indent="-263525">
              <a:lnSpc>
                <a:spcPct val="90000"/>
              </a:lnSpc>
              <a:buClr>
                <a:schemeClr val="tx2">
                  <a:lumMod val="60000"/>
                  <a:lumOff val="40000"/>
                </a:schemeClr>
              </a:buClr>
              <a:buFont typeface="Comenia Sans" pitchFamily="50" charset="-18"/>
              <a:buChar char="="/>
            </a:pPr>
            <a:r>
              <a:rPr lang="cs-CZ" sz="2400" dirty="0">
                <a:latin typeface="Calibri" panose="020F0502020204030204" pitchFamily="34" charset="0"/>
                <a:cs typeface="+mn-cs"/>
              </a:rPr>
              <a:t>Klasická </a:t>
            </a:r>
            <a:r>
              <a:rPr lang="cs-CZ" sz="2400" dirty="0" err="1">
                <a:latin typeface="Calibri" panose="020F0502020204030204" pitchFamily="34" charset="0"/>
                <a:cs typeface="+mn-cs"/>
              </a:rPr>
              <a:t>flash</a:t>
            </a:r>
            <a:r>
              <a:rPr lang="cs-CZ" sz="2400" dirty="0">
                <a:latin typeface="Calibri" panose="020F0502020204030204" pitchFamily="34" charset="0"/>
                <a:cs typeface="+mn-cs"/>
              </a:rPr>
              <a:t> paměť dokáže v jedné paměťové buňce uložit právě jeden bit informace</a:t>
            </a:r>
          </a:p>
          <a:p>
            <a:pPr marL="539750" lvl="1" indent="-263525">
              <a:lnSpc>
                <a:spcPct val="90000"/>
              </a:lnSpc>
              <a:buClr>
                <a:schemeClr val="tx2">
                  <a:lumMod val="60000"/>
                  <a:lumOff val="40000"/>
                </a:schemeClr>
              </a:buClr>
              <a:buFont typeface="Comenia Sans" pitchFamily="50" charset="-18"/>
              <a:buChar char="="/>
            </a:pPr>
            <a:r>
              <a:rPr lang="cs-CZ" sz="2000" dirty="0">
                <a:latin typeface="Calibri" panose="020F0502020204030204" pitchFamily="34" charset="0"/>
              </a:rPr>
              <a:t>může nabývat pouze dvou stavů – logické nuly a logické jedničky</a:t>
            </a:r>
          </a:p>
          <a:p>
            <a:pPr marL="539750" lvl="1" indent="-263525">
              <a:lnSpc>
                <a:spcPct val="90000"/>
              </a:lnSpc>
              <a:buClr>
                <a:schemeClr val="tx2">
                  <a:lumMod val="60000"/>
                  <a:lumOff val="40000"/>
                </a:schemeClr>
              </a:buClr>
              <a:buFont typeface="Comenia Sans" pitchFamily="50" charset="-18"/>
              <a:buChar char="="/>
            </a:pPr>
            <a:r>
              <a:rPr lang="cs-CZ" sz="2000" dirty="0">
                <a:latin typeface="Calibri" panose="020F0502020204030204" pitchFamily="34" charset="0"/>
              </a:rPr>
              <a:t>technologie se označuje SLC</a:t>
            </a:r>
          </a:p>
          <a:p>
            <a:pPr marL="263525" indent="-263525">
              <a:lnSpc>
                <a:spcPct val="90000"/>
              </a:lnSpc>
              <a:buClr>
                <a:schemeClr val="tx2">
                  <a:lumMod val="60000"/>
                  <a:lumOff val="40000"/>
                </a:schemeClr>
              </a:buClr>
              <a:buFont typeface="Comenia Sans" pitchFamily="50" charset="-18"/>
              <a:buChar char="="/>
            </a:pPr>
            <a:r>
              <a:rPr lang="cs-CZ" sz="2400" dirty="0">
                <a:latin typeface="Calibri" panose="020F0502020204030204" pitchFamily="34" charset="0"/>
              </a:rPr>
              <a:t>Některé </a:t>
            </a:r>
            <a:r>
              <a:rPr lang="cs-CZ" sz="2400" dirty="0" err="1">
                <a:latin typeface="Calibri" panose="020F0502020204030204" pitchFamily="34" charset="0"/>
              </a:rPr>
              <a:t>flash</a:t>
            </a:r>
            <a:r>
              <a:rPr lang="cs-CZ" sz="2400" dirty="0">
                <a:latin typeface="Calibri" panose="020F0502020204030204" pitchFamily="34" charset="0"/>
              </a:rPr>
              <a:t> paměti, však používají odlišnou technologii MLC</a:t>
            </a:r>
          </a:p>
          <a:p>
            <a:pPr marL="539750" lvl="1" indent="-263525">
              <a:lnSpc>
                <a:spcPct val="90000"/>
              </a:lnSpc>
              <a:buClr>
                <a:schemeClr val="tx2">
                  <a:lumMod val="60000"/>
                  <a:lumOff val="40000"/>
                </a:schemeClr>
              </a:buClr>
              <a:buFont typeface="Comenia Sans" pitchFamily="50" charset="-18"/>
              <a:buChar char="="/>
            </a:pPr>
            <a:r>
              <a:rPr lang="cs-CZ" sz="2000" dirty="0">
                <a:latin typeface="Calibri" panose="020F0502020204030204" pitchFamily="34" charset="0"/>
              </a:rPr>
              <a:t>jedné paměťové buňce ukládají </a:t>
            </a:r>
            <a:br>
              <a:rPr lang="cs-CZ" sz="2000" dirty="0">
                <a:latin typeface="Calibri" panose="020F0502020204030204" pitchFamily="34" charset="0"/>
              </a:rPr>
            </a:br>
            <a:r>
              <a:rPr lang="cs-CZ" sz="2000" dirty="0">
                <a:latin typeface="Calibri" panose="020F0502020204030204" pitchFamily="34" charset="0"/>
              </a:rPr>
              <a:t>informace o dvou či třech bitech</a:t>
            </a:r>
          </a:p>
          <a:p>
            <a:pPr marL="803275" lvl="2" indent="-263525">
              <a:lnSpc>
                <a:spcPct val="90000"/>
              </a:lnSpc>
              <a:buClr>
                <a:schemeClr val="tx2">
                  <a:lumMod val="60000"/>
                  <a:lumOff val="40000"/>
                </a:schemeClr>
              </a:buClr>
              <a:buFont typeface="Comenia Sans" pitchFamily="50" charset="-18"/>
              <a:buChar char="="/>
            </a:pPr>
            <a:r>
              <a:rPr lang="cs-CZ" sz="1800" dirty="0">
                <a:latin typeface="Calibri" panose="020F0502020204030204" pitchFamily="34" charset="0"/>
              </a:rPr>
              <a:t>čtecí zesilovač tedy nerozlišuje </a:t>
            </a:r>
            <a:br>
              <a:rPr lang="cs-CZ" sz="1800" dirty="0">
                <a:latin typeface="Calibri" panose="020F0502020204030204" pitchFamily="34" charset="0"/>
              </a:rPr>
            </a:br>
            <a:r>
              <a:rPr lang="cs-CZ" sz="1800" dirty="0">
                <a:latin typeface="Calibri" panose="020F0502020204030204" pitchFamily="34" charset="0"/>
              </a:rPr>
              <a:t>pouze dva stavy, ale stavy </a:t>
            </a:r>
            <a:br>
              <a:rPr lang="cs-CZ" sz="1800" dirty="0">
                <a:latin typeface="Calibri" panose="020F0502020204030204" pitchFamily="34" charset="0"/>
              </a:rPr>
            </a:br>
            <a:r>
              <a:rPr lang="cs-CZ" sz="1800" dirty="0">
                <a:latin typeface="Calibri" panose="020F0502020204030204" pitchFamily="34" charset="0"/>
              </a:rPr>
              <a:t>čtyři či dokonce osm</a:t>
            </a:r>
          </a:p>
        </p:txBody>
      </p:sp>
      <p:pic>
        <p:nvPicPr>
          <p:cNvPr id="11" name="Picture 12" descr="pc3003"/>
          <p:cNvPicPr>
            <a:picLocks noChangeAspect="1" noChangeArrowheads="1"/>
          </p:cNvPicPr>
          <p:nvPr/>
        </p:nvPicPr>
        <p:blipFill>
          <a:blip r:embed="rId3"/>
          <a:srcRect/>
          <a:stretch>
            <a:fillRect/>
          </a:stretch>
        </p:blipFill>
        <p:spPr bwMode="auto">
          <a:xfrm>
            <a:off x="4558542" y="3671455"/>
            <a:ext cx="4376039" cy="2840181"/>
          </a:xfrm>
          <a:prstGeom prst="rect">
            <a:avLst/>
          </a:prstGeom>
          <a:noFill/>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2" name="Rectangle 2"/>
          <p:cNvSpPr>
            <a:spLocks noGrp="1" noChangeArrowheads="1"/>
          </p:cNvSpPr>
          <p:nvPr>
            <p:ph type="title"/>
          </p:nvPr>
        </p:nvSpPr>
        <p:spPr/>
        <p:txBody>
          <a:bodyPr>
            <a:normAutofit/>
          </a:bodyPr>
          <a:lstStyle/>
          <a:p>
            <a:r>
              <a:rPr lang="cs-CZ" sz="2800" dirty="0">
                <a:latin typeface="Calibri" panose="020F0502020204030204" pitchFamily="34" charset="0"/>
              </a:rPr>
              <a:t>Zapojení NAND</a:t>
            </a:r>
          </a:p>
        </p:txBody>
      </p:sp>
      <p:sp>
        <p:nvSpPr>
          <p:cNvPr id="245763" name="Rectangle 3"/>
          <p:cNvSpPr>
            <a:spLocks noGrp="1" noChangeArrowheads="1"/>
          </p:cNvSpPr>
          <p:nvPr>
            <p:ph type="body" idx="4294967295"/>
          </p:nvPr>
        </p:nvSpPr>
        <p:spPr>
          <a:xfrm>
            <a:off x="250825" y="1600200"/>
            <a:ext cx="8642350" cy="4924425"/>
          </a:xfrm>
          <a:prstGeom prst="rect">
            <a:avLst/>
          </a:prstGeom>
        </p:spPr>
        <p:txBody>
          <a:bodyPr>
            <a:normAutofit/>
          </a:bodyPr>
          <a:lstStyle/>
          <a:p>
            <a:pPr marL="263525" indent="-263525">
              <a:lnSpc>
                <a:spcPct val="90000"/>
              </a:lnSpc>
              <a:buClr>
                <a:schemeClr val="tx2">
                  <a:lumMod val="60000"/>
                  <a:lumOff val="40000"/>
                </a:schemeClr>
              </a:buClr>
              <a:buFont typeface="Comenia Sans" pitchFamily="50" charset="-18"/>
              <a:buChar char="="/>
            </a:pPr>
            <a:r>
              <a:rPr lang="cs-CZ" sz="2400" dirty="0">
                <a:latin typeface="Calibri" panose="020F0502020204030204" pitchFamily="34" charset="0"/>
                <a:cs typeface="+mn-cs"/>
              </a:rPr>
              <a:t>Paměťové buňky </a:t>
            </a:r>
            <a:r>
              <a:rPr lang="cs-CZ" sz="2400" dirty="0" err="1">
                <a:latin typeface="Calibri" panose="020F0502020204030204" pitchFamily="34" charset="0"/>
                <a:cs typeface="+mn-cs"/>
              </a:rPr>
              <a:t>flash</a:t>
            </a:r>
            <a:r>
              <a:rPr lang="cs-CZ" sz="2400" dirty="0">
                <a:latin typeface="Calibri" panose="020F0502020204030204" pitchFamily="34" charset="0"/>
                <a:cs typeface="+mn-cs"/>
              </a:rPr>
              <a:t> pamětí uspořádány do mřížky jako u typu NOR</a:t>
            </a:r>
          </a:p>
          <a:p>
            <a:pPr marL="539750" lvl="1" indent="-263525">
              <a:lnSpc>
                <a:spcPct val="90000"/>
              </a:lnSpc>
              <a:buClr>
                <a:schemeClr val="tx2">
                  <a:lumMod val="60000"/>
                  <a:lumOff val="40000"/>
                </a:schemeClr>
              </a:buClr>
              <a:buFont typeface="Comenia Sans" pitchFamily="50" charset="-18"/>
              <a:buChar char="="/>
            </a:pPr>
            <a:r>
              <a:rPr lang="cs-CZ" sz="2000" dirty="0">
                <a:latin typeface="Calibri" panose="020F0502020204030204" pitchFamily="34" charset="0"/>
              </a:rPr>
              <a:t>liší se způsob jejich vzájemného propojení</a:t>
            </a:r>
          </a:p>
          <a:p>
            <a:pPr marL="539750" lvl="1" indent="-263525">
              <a:lnSpc>
                <a:spcPct val="90000"/>
              </a:lnSpc>
              <a:buClr>
                <a:schemeClr val="tx2">
                  <a:lumMod val="60000"/>
                  <a:lumOff val="40000"/>
                </a:schemeClr>
              </a:buClr>
              <a:buFont typeface="Comenia Sans" pitchFamily="50" charset="-18"/>
              <a:buChar char="="/>
            </a:pPr>
            <a:r>
              <a:rPr lang="cs-CZ" sz="2000" dirty="0">
                <a:latin typeface="Calibri" panose="020F0502020204030204" pitchFamily="34" charset="0"/>
              </a:rPr>
              <a:t>vždy několik paměťových buněk zapojeno za sebou v sérii</a:t>
            </a:r>
          </a:p>
          <a:p>
            <a:pPr marL="803275" lvl="2" indent="-263525">
              <a:lnSpc>
                <a:spcPct val="90000"/>
              </a:lnSpc>
              <a:buClr>
                <a:schemeClr val="tx2">
                  <a:lumMod val="60000"/>
                  <a:lumOff val="40000"/>
                </a:schemeClr>
              </a:buClr>
              <a:buFont typeface="Comenia Sans" pitchFamily="50" charset="-18"/>
              <a:buChar char="="/>
            </a:pPr>
            <a:r>
              <a:rPr lang="cs-CZ" sz="1800" dirty="0">
                <a:latin typeface="Calibri" panose="020F0502020204030204" pitchFamily="34" charset="0"/>
              </a:rPr>
              <a:t>není možné přistupovat k jednotlivým bitovým buňkám</a:t>
            </a:r>
          </a:p>
          <a:p>
            <a:pPr marL="803275" lvl="2" indent="-263525">
              <a:lnSpc>
                <a:spcPct val="90000"/>
              </a:lnSpc>
              <a:buClr>
                <a:schemeClr val="tx2">
                  <a:lumMod val="60000"/>
                  <a:lumOff val="40000"/>
                </a:schemeClr>
              </a:buClr>
              <a:buFont typeface="Comenia Sans" pitchFamily="50" charset="-18"/>
              <a:buChar char="="/>
            </a:pPr>
            <a:r>
              <a:rPr lang="cs-CZ" sz="1800" dirty="0">
                <a:latin typeface="Calibri" panose="020F0502020204030204" pitchFamily="34" charset="0"/>
              </a:rPr>
              <a:t>lepší využití plochy čipu</a:t>
            </a:r>
          </a:p>
          <a:p>
            <a:pPr marL="539750" lvl="1" indent="-263525">
              <a:lnSpc>
                <a:spcPct val="90000"/>
              </a:lnSpc>
              <a:buClr>
                <a:schemeClr val="tx2">
                  <a:lumMod val="60000"/>
                  <a:lumOff val="40000"/>
                </a:schemeClr>
              </a:buClr>
              <a:buFont typeface="Comenia Sans" pitchFamily="50" charset="-18"/>
              <a:buChar char="="/>
            </a:pPr>
            <a:r>
              <a:rPr lang="cs-CZ" sz="2000" dirty="0">
                <a:latin typeface="Calibri" panose="020F0502020204030204" pitchFamily="34" charset="0"/>
              </a:rPr>
              <a:t>nejmenší adresovatelná jednotka se nazývá stránka (</a:t>
            </a:r>
            <a:r>
              <a:rPr lang="cs-CZ" sz="2000" dirty="0" err="1">
                <a:latin typeface="Calibri" panose="020F0502020204030204" pitchFamily="34" charset="0"/>
              </a:rPr>
              <a:t>page</a:t>
            </a:r>
            <a:r>
              <a:rPr lang="cs-CZ" sz="2000" dirty="0">
                <a:latin typeface="Calibri" panose="020F0502020204030204" pitchFamily="34" charset="0"/>
              </a:rPr>
              <a:t>)</a:t>
            </a:r>
          </a:p>
          <a:p>
            <a:pPr marL="803275" lvl="2" indent="-263525">
              <a:lnSpc>
                <a:spcPct val="90000"/>
              </a:lnSpc>
              <a:buClr>
                <a:schemeClr val="tx2">
                  <a:lumMod val="60000"/>
                  <a:lumOff val="40000"/>
                </a:schemeClr>
              </a:buClr>
              <a:buFont typeface="Comenia Sans" pitchFamily="50" charset="-18"/>
              <a:buChar char="="/>
            </a:pPr>
            <a:r>
              <a:rPr lang="cs-CZ" sz="1800" dirty="0">
                <a:latin typeface="Calibri" panose="020F0502020204030204" pitchFamily="34" charset="0"/>
              </a:rPr>
              <a:t>několik stránek je sdruženo do bloku (</a:t>
            </a:r>
            <a:r>
              <a:rPr lang="cs-CZ" sz="1800" dirty="0" err="1">
                <a:latin typeface="Calibri" panose="020F0502020204030204" pitchFamily="34" charset="0"/>
              </a:rPr>
              <a:t>block</a:t>
            </a:r>
            <a:r>
              <a:rPr lang="cs-CZ" sz="1800" dirty="0">
                <a:latin typeface="Calibri" panose="020F0502020204030204" pitchFamily="34" charset="0"/>
              </a:rPr>
              <a:t>)</a:t>
            </a:r>
          </a:p>
          <a:p>
            <a:pPr marL="803275" lvl="2" indent="-263525">
              <a:lnSpc>
                <a:spcPct val="90000"/>
              </a:lnSpc>
              <a:buClr>
                <a:schemeClr val="tx2">
                  <a:lumMod val="60000"/>
                  <a:lumOff val="40000"/>
                </a:schemeClr>
              </a:buClr>
              <a:buFont typeface="Comenia Sans" pitchFamily="50" charset="-18"/>
              <a:buChar char="="/>
            </a:pPr>
            <a:r>
              <a:rPr lang="cs-CZ" sz="1800" dirty="0">
                <a:latin typeface="Calibri" panose="020F0502020204030204" pitchFamily="34" charset="0"/>
              </a:rPr>
              <a:t>čtení a zápis dat je po stránkách</a:t>
            </a:r>
          </a:p>
          <a:p>
            <a:pPr marL="803275" lvl="2" indent="-263525">
              <a:lnSpc>
                <a:spcPct val="90000"/>
              </a:lnSpc>
              <a:buClr>
                <a:schemeClr val="tx2">
                  <a:lumMod val="60000"/>
                  <a:lumOff val="40000"/>
                </a:schemeClr>
              </a:buClr>
              <a:buFont typeface="Comenia Sans" pitchFamily="50" charset="-18"/>
              <a:buChar char="="/>
            </a:pPr>
            <a:r>
              <a:rPr lang="cs-CZ" sz="1800" dirty="0">
                <a:latin typeface="Calibri" panose="020F0502020204030204" pitchFamily="34" charset="0"/>
              </a:rPr>
              <a:t>mazání po blocích</a:t>
            </a:r>
          </a:p>
          <a:p>
            <a:pPr marL="803275" lvl="2" indent="-263525">
              <a:lnSpc>
                <a:spcPct val="90000"/>
              </a:lnSpc>
              <a:buClr>
                <a:schemeClr val="tx2">
                  <a:lumMod val="60000"/>
                  <a:lumOff val="40000"/>
                </a:schemeClr>
              </a:buClr>
              <a:buFont typeface="Comenia Sans" pitchFamily="50" charset="-18"/>
              <a:buChar char="="/>
            </a:pPr>
            <a:r>
              <a:rPr lang="cs-CZ" sz="1800" dirty="0">
                <a:latin typeface="Calibri" panose="020F0502020204030204" pitchFamily="34" charset="0"/>
              </a:rPr>
              <a:t>velikost stránky je u typických čipů rovna 2112 bytům</a:t>
            </a:r>
          </a:p>
          <a:p>
            <a:pPr marL="803275" lvl="2" indent="-263525">
              <a:lnSpc>
                <a:spcPct val="90000"/>
              </a:lnSpc>
              <a:buClr>
                <a:schemeClr val="tx2">
                  <a:lumMod val="60000"/>
                  <a:lumOff val="40000"/>
                </a:schemeClr>
              </a:buClr>
              <a:buFont typeface="Comenia Sans" pitchFamily="50" charset="-18"/>
              <a:buChar char="="/>
            </a:pPr>
            <a:r>
              <a:rPr lang="cs-CZ" sz="1800" dirty="0">
                <a:latin typeface="Calibri" panose="020F0502020204030204" pitchFamily="34" charset="0"/>
              </a:rPr>
              <a:t>2048 bytů použito pro zaznamenávání dat</a:t>
            </a:r>
          </a:p>
          <a:p>
            <a:pPr marL="803275" lvl="2" indent="-263525">
              <a:lnSpc>
                <a:spcPct val="90000"/>
              </a:lnSpc>
              <a:buClr>
                <a:schemeClr val="tx2">
                  <a:lumMod val="60000"/>
                  <a:lumOff val="40000"/>
                </a:schemeClr>
              </a:buClr>
              <a:buFont typeface="Comenia Sans" pitchFamily="50" charset="-18"/>
              <a:buChar char="="/>
            </a:pPr>
            <a:r>
              <a:rPr lang="cs-CZ" sz="1800" dirty="0">
                <a:latin typeface="Calibri" panose="020F0502020204030204" pitchFamily="34" charset="0"/>
              </a:rPr>
              <a:t>zbytek použit pro uložení detekčních a korekčních kódů</a:t>
            </a:r>
            <a:endParaRPr lang="cs-CZ" dirty="0">
              <a:latin typeface="Calibri" panose="020F0502020204030204" pitchFamily="34" charset="0"/>
            </a:endParaRPr>
          </a:p>
        </p:txBody>
      </p:sp>
      <p:pic>
        <p:nvPicPr>
          <p:cNvPr id="11" name="Picture 12" descr="pc3004"/>
          <p:cNvPicPr>
            <a:picLocks noChangeAspect="1" noChangeArrowheads="1"/>
          </p:cNvPicPr>
          <p:nvPr/>
        </p:nvPicPr>
        <p:blipFill>
          <a:blip r:embed="rId3"/>
          <a:srcRect/>
          <a:stretch>
            <a:fillRect/>
          </a:stretch>
        </p:blipFill>
        <p:spPr bwMode="auto">
          <a:xfrm>
            <a:off x="7231973" y="4010139"/>
            <a:ext cx="1752321" cy="2668721"/>
          </a:xfrm>
          <a:prstGeom prst="rect">
            <a:avLst/>
          </a:prstGeom>
          <a:noFill/>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2" name="Rectangle 2"/>
          <p:cNvSpPr>
            <a:spLocks noGrp="1" noChangeArrowheads="1"/>
          </p:cNvSpPr>
          <p:nvPr>
            <p:ph type="title"/>
          </p:nvPr>
        </p:nvSpPr>
        <p:spPr/>
        <p:txBody>
          <a:bodyPr>
            <a:normAutofit/>
          </a:bodyPr>
          <a:lstStyle/>
          <a:p>
            <a:r>
              <a:rPr lang="cs-CZ" sz="2800" dirty="0">
                <a:latin typeface="Calibri" panose="020F0502020204030204" pitchFamily="34" charset="0"/>
              </a:rPr>
              <a:t>NOR </a:t>
            </a:r>
            <a:r>
              <a:rPr lang="cs-CZ" sz="2800" dirty="0" err="1">
                <a:latin typeface="Calibri" panose="020F0502020204030204" pitchFamily="34" charset="0"/>
              </a:rPr>
              <a:t>vers</a:t>
            </a:r>
            <a:r>
              <a:rPr lang="cs-CZ" sz="2800" dirty="0">
                <a:latin typeface="Calibri" panose="020F0502020204030204" pitchFamily="34" charset="0"/>
              </a:rPr>
              <a:t>. NAND</a:t>
            </a:r>
          </a:p>
        </p:txBody>
      </p:sp>
      <p:graphicFrame>
        <p:nvGraphicFramePr>
          <p:cNvPr id="5" name="Group 90"/>
          <p:cNvGraphicFramePr>
            <a:graphicFrameLocks/>
          </p:cNvGraphicFramePr>
          <p:nvPr>
            <p:extLst>
              <p:ext uri="{D42A27DB-BD31-4B8C-83A1-F6EECF244321}">
                <p14:modId xmlns:p14="http://schemas.microsoft.com/office/powerpoint/2010/main" val="1434276338"/>
              </p:ext>
            </p:extLst>
          </p:nvPr>
        </p:nvGraphicFramePr>
        <p:xfrm>
          <a:off x="228600" y="1600200"/>
          <a:ext cx="8675914" cy="4419600"/>
        </p:xfrm>
        <a:graphic>
          <a:graphicData uri="http://schemas.openxmlformats.org/drawingml/2006/table">
            <a:tbl>
              <a:tblPr firstRow="1" firstCol="1" bandCol="1">
                <a:tableStyleId>{35758FB7-9AC5-4552-8A53-C91805E547FA}</a:tableStyleId>
              </a:tblPr>
              <a:tblGrid>
                <a:gridCol w="2060196">
                  <a:extLst>
                    <a:ext uri="{9D8B030D-6E8A-4147-A177-3AD203B41FA5}">
                      <a16:colId xmlns:a16="http://schemas.microsoft.com/office/drawing/2014/main" val="20000"/>
                    </a:ext>
                  </a:extLst>
                </a:gridCol>
                <a:gridCol w="3723747">
                  <a:extLst>
                    <a:ext uri="{9D8B030D-6E8A-4147-A177-3AD203B41FA5}">
                      <a16:colId xmlns:a16="http://schemas.microsoft.com/office/drawing/2014/main" val="20001"/>
                    </a:ext>
                  </a:extLst>
                </a:gridCol>
                <a:gridCol w="2891971">
                  <a:extLst>
                    <a:ext uri="{9D8B030D-6E8A-4147-A177-3AD203B41FA5}">
                      <a16:colId xmlns:a16="http://schemas.microsoft.com/office/drawing/2014/main" val="20002"/>
                    </a:ext>
                  </a:extLst>
                </a:gridCol>
              </a:tblGrid>
              <a:tr h="36988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cs-CZ" sz="2400" u="none" strike="noStrike" cap="none" normalizeH="0" baseline="0" dirty="0">
                          <a:ln>
                            <a:noFill/>
                          </a:ln>
                          <a:effectLst/>
                        </a:rPr>
                        <a:t>Technologie</a:t>
                      </a:r>
                      <a:endParaRPr kumimoji="0" lang="cs-CZ" sz="2400" b="0" i="0" u="none" strike="noStrike" cap="none" normalizeH="0" baseline="0" dirty="0">
                        <a:ln>
                          <a:noFill/>
                        </a:ln>
                        <a:solidFill>
                          <a:schemeClr val="bg1"/>
                        </a:solidFill>
                        <a:effectLst/>
                        <a:latin typeface="Arial" charset="0"/>
                      </a:endParaRPr>
                    </a:p>
                  </a:txBody>
                  <a:tcPr anchor="ctr" horzOverflow="overflow">
                    <a:solidFill>
                      <a:schemeClr val="bg1">
                        <a:lumMod val="50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cs-CZ" sz="3200" u="none" strike="noStrike" cap="none" normalizeH="0" baseline="0" dirty="0">
                          <a:ln>
                            <a:noFill/>
                          </a:ln>
                          <a:effectLst/>
                        </a:rPr>
                        <a:t>NAND</a:t>
                      </a:r>
                      <a:endParaRPr kumimoji="0" lang="cs-CZ" sz="3200" b="0" i="0" u="none" strike="noStrike" cap="none" normalizeH="0" baseline="0" dirty="0">
                        <a:ln>
                          <a:noFill/>
                        </a:ln>
                        <a:solidFill>
                          <a:schemeClr val="bg1"/>
                        </a:solidFill>
                        <a:effectLst/>
                        <a:latin typeface="Arial" charset="0"/>
                      </a:endParaRPr>
                    </a:p>
                  </a:txBody>
                  <a:tcPr anchor="ctr" horzOverflow="overflow">
                    <a:solidFill>
                      <a:schemeClr val="accent5"/>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cs-CZ" sz="3200" u="none" strike="noStrike" cap="none" normalizeH="0" baseline="0" dirty="0">
                          <a:ln>
                            <a:noFill/>
                          </a:ln>
                          <a:effectLst/>
                        </a:rPr>
                        <a:t>NOR</a:t>
                      </a:r>
                      <a:endParaRPr kumimoji="0" lang="cs-CZ" sz="3200" b="0" i="0" u="none" strike="noStrike" cap="none" normalizeH="0" baseline="0" dirty="0">
                        <a:ln>
                          <a:noFill/>
                        </a:ln>
                        <a:solidFill>
                          <a:schemeClr val="bg1"/>
                        </a:solidFill>
                        <a:effectLst/>
                        <a:latin typeface="Arial" charset="0"/>
                      </a:endParaRPr>
                    </a:p>
                  </a:txBody>
                  <a:tcPr anchor="ctr" horzOverflow="overflow">
                    <a:solidFill>
                      <a:schemeClr val="accent1"/>
                    </a:solidFill>
                  </a:tcPr>
                </a:tc>
                <a:extLst>
                  <a:ext uri="{0D108BD9-81ED-4DB2-BD59-A6C34878D82A}">
                    <a16:rowId xmlns:a16="http://schemas.microsoft.com/office/drawing/2014/main" val="10000"/>
                  </a:ext>
                </a:extLst>
              </a:tr>
              <a:tr h="368300">
                <a:tc row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cs-CZ" sz="2800" u="none" strike="noStrike" cap="none" normalizeH="0" baseline="0" dirty="0">
                          <a:ln>
                            <a:noFill/>
                          </a:ln>
                          <a:effectLst/>
                        </a:rPr>
                        <a:t>Přednosti</a:t>
                      </a:r>
                      <a:endParaRPr kumimoji="0" lang="cs-CZ" sz="2800" b="0" i="0" u="none" strike="noStrike" cap="none" normalizeH="0" baseline="0" dirty="0">
                        <a:ln>
                          <a:noFill/>
                        </a:ln>
                        <a:solidFill>
                          <a:schemeClr val="tx1"/>
                        </a:solidFill>
                        <a:effectLst/>
                        <a:latin typeface="Arial" charset="0"/>
                      </a:endParaRPr>
                    </a:p>
                  </a:txBody>
                  <a:tcPr anchor="ctr" horzOverflow="overflow">
                    <a:solidFill>
                      <a:srgbClr val="92D050"/>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cs-CZ" sz="2400" u="none" strike="noStrike" cap="none" normalizeH="0" baseline="0" dirty="0">
                          <a:ln>
                            <a:noFill/>
                          </a:ln>
                          <a:effectLst/>
                        </a:rPr>
                        <a:t>Rychlý zápis</a:t>
                      </a:r>
                      <a:endParaRPr kumimoji="0" lang="cs-CZ" sz="2400" b="0" i="0" u="none" strike="noStrike" cap="none" normalizeH="0" baseline="0" dirty="0">
                        <a:ln>
                          <a:noFill/>
                        </a:ln>
                        <a:solidFill>
                          <a:schemeClr val="tx1"/>
                        </a:solidFill>
                        <a:effectLst/>
                        <a:latin typeface="Arial" charset="0"/>
                      </a:endParaRPr>
                    </a:p>
                  </a:txBody>
                  <a:tcPr anchor="ctr" horzOverflow="overflow">
                    <a:lnB w="9525" cap="flat" cmpd="sng" algn="ctr">
                      <a:noFill/>
                      <a:prstDash val="solid"/>
                    </a:lnB>
                    <a:solidFill>
                      <a:srgbClr val="00B050">
                        <a:alpha val="40000"/>
                      </a:srgbClr>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cs-CZ" sz="2400" u="none" strike="noStrike" cap="none" normalizeH="0" baseline="0" dirty="0">
                          <a:ln>
                            <a:noFill/>
                          </a:ln>
                          <a:effectLst/>
                        </a:rPr>
                        <a:t>Náhodný přístup</a:t>
                      </a:r>
                      <a:endParaRPr kumimoji="0" lang="cs-CZ" sz="2400" b="0" i="0" u="none" strike="noStrike" cap="none" normalizeH="0" baseline="0" dirty="0">
                        <a:ln>
                          <a:noFill/>
                        </a:ln>
                        <a:solidFill>
                          <a:schemeClr val="tx1"/>
                        </a:solidFill>
                        <a:effectLst/>
                        <a:latin typeface="Arial" charset="0"/>
                      </a:endParaRPr>
                    </a:p>
                  </a:txBody>
                  <a:tcPr anchor="ctr" horzOverflow="overflow">
                    <a:lnB w="9525" cap="flat" cmpd="sng" algn="ctr">
                      <a:noFill/>
                      <a:prstDash val="solid"/>
                    </a:lnB>
                    <a:solidFill>
                      <a:schemeClr val="accent3"/>
                    </a:solidFill>
                  </a:tcPr>
                </a:tc>
                <a:extLst>
                  <a:ext uri="{0D108BD9-81ED-4DB2-BD59-A6C34878D82A}">
                    <a16:rowId xmlns:a16="http://schemas.microsoft.com/office/drawing/2014/main" val="10001"/>
                  </a:ext>
                </a:extLst>
              </a:tr>
              <a:tr h="369888">
                <a:tc vMerge="1">
                  <a:txBody>
                    <a:bodyPr/>
                    <a:lstStyle/>
                    <a:p>
                      <a:endParaRPr lang="cs-CZ"/>
                    </a:p>
                  </a:txBody>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cs-CZ" sz="2400" u="none" strike="noStrike" cap="none" normalizeH="0" baseline="0" dirty="0">
                          <a:ln>
                            <a:noFill/>
                          </a:ln>
                          <a:effectLst/>
                        </a:rPr>
                        <a:t>Rychlé čtení</a:t>
                      </a:r>
                      <a:endParaRPr kumimoji="0" lang="cs-CZ" sz="2400" b="0" i="0" u="none" strike="noStrike" cap="none" normalizeH="0" baseline="0" dirty="0">
                        <a:ln>
                          <a:noFill/>
                        </a:ln>
                        <a:solidFill>
                          <a:schemeClr val="tx1"/>
                        </a:solidFill>
                        <a:effectLst/>
                        <a:latin typeface="Arial" charset="0"/>
                      </a:endParaRPr>
                    </a:p>
                  </a:txBody>
                  <a:tcPr anchor="ctr" horzOverflow="overflow">
                    <a:lnT w="9525" cap="flat" cmpd="sng" algn="ctr">
                      <a:noFill/>
                      <a:prstDash val="solid"/>
                    </a:lnT>
                    <a:solidFill>
                      <a:srgbClr val="00B050">
                        <a:alpha val="40000"/>
                      </a:srgbClr>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cs-CZ" sz="2400" u="none" strike="noStrike" cap="none" normalizeH="0" baseline="0" dirty="0">
                          <a:ln>
                            <a:noFill/>
                          </a:ln>
                          <a:effectLst/>
                        </a:rPr>
                        <a:t>Možnost zápisu po bytech</a:t>
                      </a:r>
                      <a:endParaRPr kumimoji="0" lang="cs-CZ" sz="2400" b="0" i="0" u="none" strike="noStrike" cap="none" normalizeH="0" baseline="0" dirty="0">
                        <a:ln>
                          <a:noFill/>
                        </a:ln>
                        <a:solidFill>
                          <a:schemeClr val="tx1"/>
                        </a:solidFill>
                        <a:effectLst/>
                        <a:latin typeface="Arial" charset="0"/>
                      </a:endParaRPr>
                    </a:p>
                  </a:txBody>
                  <a:tcPr anchor="ctr" horzOverflow="overflow">
                    <a:lnT w="9525" cap="flat" cmpd="sng" algn="ctr">
                      <a:noFill/>
                      <a:prstDash val="solid"/>
                    </a:lnT>
                    <a:solidFill>
                      <a:schemeClr val="accent3"/>
                    </a:solidFill>
                  </a:tcPr>
                </a:tc>
                <a:extLst>
                  <a:ext uri="{0D108BD9-81ED-4DB2-BD59-A6C34878D82A}">
                    <a16:rowId xmlns:a16="http://schemas.microsoft.com/office/drawing/2014/main" val="10002"/>
                  </a:ext>
                </a:extLst>
              </a:tr>
              <a:tr h="369888">
                <a:tc row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cs-CZ" sz="2800" u="none" strike="noStrike" cap="none" normalizeH="0" baseline="0" dirty="0">
                          <a:ln>
                            <a:noFill/>
                          </a:ln>
                          <a:effectLst/>
                        </a:rPr>
                        <a:t>Zápory</a:t>
                      </a:r>
                      <a:endParaRPr kumimoji="0" lang="cs-CZ" sz="2800" b="0" i="0" u="none" strike="noStrike" cap="none" normalizeH="0" baseline="0" dirty="0">
                        <a:ln>
                          <a:noFill/>
                        </a:ln>
                        <a:solidFill>
                          <a:schemeClr val="tx1"/>
                        </a:solidFill>
                        <a:effectLst/>
                        <a:latin typeface="Arial" charset="0"/>
                      </a:endParaRPr>
                    </a:p>
                  </a:txBody>
                  <a:tcPr anchor="ctr" horzOverflow="overflow">
                    <a:solidFill>
                      <a:srgbClr val="FF0000"/>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cs-CZ" sz="2400" u="none" strike="noStrike" cap="none" normalizeH="0" baseline="0" dirty="0">
                          <a:ln>
                            <a:noFill/>
                          </a:ln>
                          <a:effectLst/>
                        </a:rPr>
                        <a:t>Pomalý náhodný přístup</a:t>
                      </a:r>
                      <a:endParaRPr kumimoji="0" lang="cs-CZ" sz="2400" b="0" i="0" u="none" strike="noStrike" cap="none" normalizeH="0" baseline="0" dirty="0">
                        <a:ln>
                          <a:noFill/>
                        </a:ln>
                        <a:solidFill>
                          <a:schemeClr val="tx1"/>
                        </a:solidFill>
                        <a:effectLst/>
                        <a:latin typeface="Arial" charset="0"/>
                      </a:endParaRPr>
                    </a:p>
                  </a:txBody>
                  <a:tcPr anchor="ctr" horzOverflow="overflow">
                    <a:lnB w="9525" cap="flat" cmpd="sng" algn="ctr">
                      <a:noFill/>
                      <a:prstDash val="solid"/>
                    </a:lnB>
                    <a:solidFill>
                      <a:srgbClr val="C00000">
                        <a:alpha val="40000"/>
                      </a:srgbClr>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cs-CZ" sz="2400" u="none" strike="noStrike" cap="none" normalizeH="0" baseline="0" dirty="0">
                          <a:ln>
                            <a:noFill/>
                          </a:ln>
                          <a:effectLst/>
                        </a:rPr>
                        <a:t>Pomalý zápis</a:t>
                      </a:r>
                      <a:endParaRPr kumimoji="0" lang="cs-CZ" sz="2400" b="0" i="0" u="none" strike="noStrike" cap="none" normalizeH="0" baseline="0" dirty="0">
                        <a:ln>
                          <a:noFill/>
                        </a:ln>
                        <a:solidFill>
                          <a:schemeClr val="tx1"/>
                        </a:solidFill>
                        <a:effectLst/>
                        <a:latin typeface="Arial" charset="0"/>
                      </a:endParaRPr>
                    </a:p>
                  </a:txBody>
                  <a:tcPr anchor="ctr" horzOverflow="overflow">
                    <a:lnB w="9525" cap="flat" cmpd="sng" algn="ctr">
                      <a:noFill/>
                      <a:prstDash val="solid"/>
                    </a:lnB>
                    <a:solidFill>
                      <a:schemeClr val="accent2"/>
                    </a:solidFill>
                  </a:tcPr>
                </a:tc>
                <a:extLst>
                  <a:ext uri="{0D108BD9-81ED-4DB2-BD59-A6C34878D82A}">
                    <a16:rowId xmlns:a16="http://schemas.microsoft.com/office/drawing/2014/main" val="10003"/>
                  </a:ext>
                </a:extLst>
              </a:tr>
              <a:tr h="369888">
                <a:tc vMerge="1">
                  <a:txBody>
                    <a:bodyPr/>
                    <a:lstStyle/>
                    <a:p>
                      <a:endParaRPr lang="cs-CZ"/>
                    </a:p>
                  </a:txBody>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cs-CZ" sz="2400" u="none" strike="noStrike" cap="none" normalizeH="0" baseline="0" dirty="0">
                          <a:ln>
                            <a:noFill/>
                          </a:ln>
                          <a:effectLst/>
                        </a:rPr>
                        <a:t>Složitý zápis po bytech</a:t>
                      </a:r>
                      <a:endParaRPr kumimoji="0" lang="cs-CZ" sz="2400" b="0" i="0" u="none" strike="noStrike" cap="none" normalizeH="0" baseline="0" dirty="0">
                        <a:ln>
                          <a:noFill/>
                        </a:ln>
                        <a:solidFill>
                          <a:schemeClr val="tx1"/>
                        </a:solidFill>
                        <a:effectLst/>
                        <a:latin typeface="Arial" charset="0"/>
                      </a:endParaRPr>
                    </a:p>
                  </a:txBody>
                  <a:tcPr anchor="ctr" horzOverflow="overflow">
                    <a:lnT w="9525" cap="flat" cmpd="sng" algn="ctr">
                      <a:noFill/>
                      <a:prstDash val="solid"/>
                    </a:lnT>
                    <a:solidFill>
                      <a:srgbClr val="C00000">
                        <a:alpha val="40000"/>
                      </a:srgbClr>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cs-CZ" sz="2400" u="none" strike="noStrike" cap="none" normalizeH="0" baseline="0" dirty="0">
                          <a:ln>
                            <a:noFill/>
                          </a:ln>
                          <a:effectLst/>
                        </a:rPr>
                        <a:t>Pomalé mazání</a:t>
                      </a:r>
                      <a:endParaRPr kumimoji="0" lang="cs-CZ" sz="2400" b="0" i="0" u="none" strike="noStrike" cap="none" normalizeH="0" baseline="0" dirty="0">
                        <a:ln>
                          <a:noFill/>
                        </a:ln>
                        <a:solidFill>
                          <a:schemeClr val="tx1"/>
                        </a:solidFill>
                        <a:effectLst/>
                        <a:latin typeface="Arial" charset="0"/>
                      </a:endParaRPr>
                    </a:p>
                  </a:txBody>
                  <a:tcPr anchor="ctr" horzOverflow="overflow">
                    <a:lnT w="9525" cap="flat" cmpd="sng" algn="ctr">
                      <a:noFill/>
                      <a:prstDash val="solid"/>
                    </a:lnT>
                    <a:solidFill>
                      <a:schemeClr val="accent2"/>
                    </a:solidFill>
                  </a:tcPr>
                </a:tc>
                <a:extLst>
                  <a:ext uri="{0D108BD9-81ED-4DB2-BD59-A6C34878D82A}">
                    <a16:rowId xmlns:a16="http://schemas.microsoft.com/office/drawing/2014/main" val="10004"/>
                  </a:ext>
                </a:extLst>
              </a:tr>
              <a:tr h="412750">
                <a:tc row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cs-CZ" sz="2800" u="none" strike="noStrike" cap="none" normalizeH="0" baseline="0" dirty="0">
                          <a:ln>
                            <a:noFill/>
                          </a:ln>
                          <a:effectLst/>
                        </a:rPr>
                        <a:t>Aplikace</a:t>
                      </a:r>
                      <a:endParaRPr kumimoji="0" lang="cs-CZ" sz="2800" b="0" i="0" u="none" strike="noStrike" cap="none" normalizeH="0" baseline="0" dirty="0">
                        <a:ln>
                          <a:noFill/>
                        </a:ln>
                        <a:solidFill>
                          <a:schemeClr val="tx1"/>
                        </a:solidFill>
                        <a:effectLst/>
                        <a:latin typeface="Arial" charset="0"/>
                      </a:endParaRPr>
                    </a:p>
                  </a:txBody>
                  <a:tcPr anchor="ctr" horzOverflow="overflow">
                    <a:solidFill>
                      <a:srgbClr val="FFFF00"/>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cs-CZ" sz="2400" u="none" strike="noStrike" cap="none" normalizeH="0" baseline="0" dirty="0">
                          <a:ln>
                            <a:noFill/>
                          </a:ln>
                          <a:effectLst/>
                        </a:rPr>
                        <a:t>Náhrada pevných disků</a:t>
                      </a:r>
                      <a:endParaRPr kumimoji="0" lang="cs-CZ" sz="2400" b="0" i="0" u="none" strike="noStrike" cap="none" normalizeH="0" baseline="0" dirty="0">
                        <a:ln>
                          <a:noFill/>
                        </a:ln>
                        <a:solidFill>
                          <a:schemeClr val="tx1"/>
                        </a:solidFill>
                        <a:effectLst/>
                        <a:latin typeface="Arial" charset="0"/>
                      </a:endParaRPr>
                    </a:p>
                  </a:txBody>
                  <a:tcPr anchor="ctr" horzOverflow="overflow">
                    <a:lnB w="9525" cap="flat" cmpd="sng" algn="ctr">
                      <a:noFill/>
                      <a:prstDash val="solid"/>
                    </a:lnB>
                    <a:solidFill>
                      <a:srgbClr val="FFC000">
                        <a:alpha val="40000"/>
                      </a:srgbClr>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cs-CZ" sz="2400" u="none" strike="noStrike" cap="none" normalizeH="0" baseline="0" dirty="0">
                          <a:ln>
                            <a:noFill/>
                          </a:ln>
                          <a:effectLst/>
                        </a:rPr>
                        <a:t>Náhrada PROM, EPROM, EEPROM</a:t>
                      </a:r>
                      <a:endParaRPr kumimoji="0" lang="cs-CZ" sz="2400" b="0" i="0" u="none" strike="noStrike" cap="none" normalizeH="0" baseline="0" dirty="0">
                        <a:ln>
                          <a:noFill/>
                        </a:ln>
                        <a:solidFill>
                          <a:schemeClr val="tx1"/>
                        </a:solidFill>
                        <a:effectLst/>
                        <a:latin typeface="Arial" charset="0"/>
                      </a:endParaRPr>
                    </a:p>
                  </a:txBody>
                  <a:tcPr anchor="ctr" horzOverflow="overflow">
                    <a:lnB w="9525" cap="flat" cmpd="sng" algn="ctr">
                      <a:noFill/>
                      <a:prstDash val="solid"/>
                    </a:lnB>
                    <a:solidFill>
                      <a:schemeClr val="accent6"/>
                    </a:solidFill>
                  </a:tcPr>
                </a:tc>
                <a:extLst>
                  <a:ext uri="{0D108BD9-81ED-4DB2-BD59-A6C34878D82A}">
                    <a16:rowId xmlns:a16="http://schemas.microsoft.com/office/drawing/2014/main" val="10005"/>
                  </a:ext>
                </a:extLst>
              </a:tr>
              <a:tr h="369888">
                <a:tc vMerge="1">
                  <a:txBody>
                    <a:bodyPr/>
                    <a:lstStyle/>
                    <a:p>
                      <a:endParaRPr lang="cs-CZ"/>
                    </a:p>
                  </a:txBody>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cs-CZ" sz="2400" b="0" i="0" u="none" strike="noStrike" cap="none" normalizeH="0" baseline="0" dirty="0">
                        <a:ln>
                          <a:noFill/>
                        </a:ln>
                        <a:solidFill>
                          <a:schemeClr val="tx1"/>
                        </a:solidFill>
                        <a:effectLst/>
                        <a:latin typeface="Arial" charset="0"/>
                      </a:endParaRPr>
                    </a:p>
                  </a:txBody>
                  <a:tcPr anchor="ctr" horzOverflow="overflow">
                    <a:lnT w="9525" cap="flat" cmpd="sng" algn="ctr">
                      <a:noFill/>
                      <a:prstDash val="solid"/>
                    </a:lnT>
                    <a:solidFill>
                      <a:srgbClr val="FFC000">
                        <a:alpha val="40000"/>
                      </a:srgbClr>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cs-CZ" sz="2400" u="none" strike="noStrike" cap="none" normalizeH="0" baseline="0" dirty="0">
                          <a:ln>
                            <a:noFill/>
                          </a:ln>
                          <a:effectLst/>
                        </a:rPr>
                        <a:t>Jednoduché připojení k procesoru</a:t>
                      </a:r>
                      <a:endParaRPr kumimoji="0" lang="cs-CZ" sz="2400" b="0" i="0" u="none" strike="noStrike" cap="none" normalizeH="0" baseline="0" dirty="0">
                        <a:ln>
                          <a:noFill/>
                        </a:ln>
                        <a:solidFill>
                          <a:schemeClr val="tx1"/>
                        </a:solidFill>
                        <a:effectLst/>
                        <a:latin typeface="Arial" charset="0"/>
                      </a:endParaRPr>
                    </a:p>
                  </a:txBody>
                  <a:tcPr anchor="ctr" horzOverflow="overflow">
                    <a:lnT w="9525" cap="flat" cmpd="sng" algn="ctr">
                      <a:noFill/>
                      <a:prstDash val="solid"/>
                    </a:lnT>
                    <a:solidFill>
                      <a:schemeClr val="accent6"/>
                    </a:solidFill>
                  </a:tcPr>
                </a:tc>
                <a:extLst>
                  <a:ext uri="{0D108BD9-81ED-4DB2-BD59-A6C34878D82A}">
                    <a16:rowId xmlns:a16="http://schemas.microsoft.com/office/drawing/2014/main" val="10006"/>
                  </a:ext>
                </a:extLst>
              </a:tr>
            </a:tbl>
          </a:graphicData>
        </a:graphic>
      </p:graphicFrame>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4" name="Rectangle 2"/>
          <p:cNvSpPr>
            <a:spLocks noGrp="1" noChangeArrowheads="1"/>
          </p:cNvSpPr>
          <p:nvPr>
            <p:ph type="title"/>
          </p:nvPr>
        </p:nvSpPr>
        <p:spPr>
          <a:xfrm>
            <a:off x="4294909" y="478941"/>
            <a:ext cx="4445247" cy="550415"/>
          </a:xfrm>
        </p:spPr>
        <p:txBody>
          <a:bodyPr>
            <a:normAutofit/>
          </a:bodyPr>
          <a:lstStyle/>
          <a:p>
            <a:r>
              <a:rPr lang="cs-CZ" dirty="0">
                <a:latin typeface="Calibri" panose="020F0502020204030204" pitchFamily="34" charset="0"/>
              </a:rPr>
              <a:t>USB disk, paměťová karta atd.</a:t>
            </a:r>
          </a:p>
        </p:txBody>
      </p:sp>
      <p:sp>
        <p:nvSpPr>
          <p:cNvPr id="253955" name="Rectangle 3"/>
          <p:cNvSpPr>
            <a:spLocks noGrp="1" noChangeArrowheads="1"/>
          </p:cNvSpPr>
          <p:nvPr>
            <p:ph type="body" idx="4294967295"/>
          </p:nvPr>
        </p:nvSpPr>
        <p:spPr>
          <a:xfrm>
            <a:off x="250825" y="1600200"/>
            <a:ext cx="8642350" cy="4924425"/>
          </a:xfrm>
          <a:prstGeom prst="rect">
            <a:avLst/>
          </a:prstGeom>
        </p:spPr>
        <p:txBody>
          <a:bodyPr>
            <a:normAutofit/>
          </a:bodyPr>
          <a:lstStyle/>
          <a:p>
            <a:pPr marL="263525" indent="-263525">
              <a:lnSpc>
                <a:spcPct val="90000"/>
              </a:lnSpc>
              <a:buClr>
                <a:schemeClr val="tx2">
                  <a:lumMod val="60000"/>
                  <a:lumOff val="40000"/>
                </a:schemeClr>
              </a:buClr>
              <a:buFont typeface="Comenia Sans" pitchFamily="50" charset="-18"/>
              <a:buChar char="="/>
            </a:pPr>
            <a:r>
              <a:rPr lang="cs-CZ" sz="2400" dirty="0">
                <a:latin typeface="Calibri" panose="020F0502020204030204" pitchFamily="34" charset="0"/>
                <a:cs typeface="+mn-cs"/>
              </a:rPr>
              <a:t>Například paměťové karty určené do slotů PCMCIA </a:t>
            </a:r>
            <a:r>
              <a:rPr lang="cs-CZ" sz="2400" dirty="0">
                <a:latin typeface="Calibri" panose="020F0502020204030204" pitchFamily="34" charset="0"/>
              </a:rPr>
              <a:t>používaly technologii NOR</a:t>
            </a:r>
          </a:p>
          <a:p>
            <a:pPr marL="539750" lvl="1" indent="-263525">
              <a:lnSpc>
                <a:spcPct val="90000"/>
              </a:lnSpc>
              <a:buClr>
                <a:schemeClr val="tx2">
                  <a:lumMod val="60000"/>
                  <a:lumOff val="40000"/>
                </a:schemeClr>
              </a:buClr>
              <a:buFont typeface="Comenia Sans" pitchFamily="50" charset="-18"/>
              <a:buChar char="="/>
            </a:pPr>
            <a:r>
              <a:rPr lang="cs-CZ" sz="2000" dirty="0">
                <a:latin typeface="Calibri" panose="020F0502020204030204" pitchFamily="34" charset="0"/>
              </a:rPr>
              <a:t>po několika letech se přešlo na technologii NAND</a:t>
            </a:r>
          </a:p>
          <a:p>
            <a:pPr marL="539750" lvl="1" indent="-263525">
              <a:lnSpc>
                <a:spcPct val="90000"/>
              </a:lnSpc>
              <a:buClr>
                <a:schemeClr val="tx2">
                  <a:lumMod val="60000"/>
                  <a:lumOff val="40000"/>
                </a:schemeClr>
              </a:buClr>
              <a:buFont typeface="Comenia Sans" pitchFamily="50" charset="-18"/>
              <a:buChar char="="/>
            </a:pPr>
            <a:r>
              <a:rPr lang="cs-CZ" sz="2000" dirty="0">
                <a:latin typeface="Calibri" panose="020F0502020204030204" pitchFamily="34" charset="0"/>
              </a:rPr>
              <a:t>všechny komplikace kvůli odlišnému způsobu adresování jsou řadičem a částečně i operačním systémem zamaskovány</a:t>
            </a:r>
          </a:p>
          <a:p>
            <a:pPr marL="803275" lvl="2" indent="-263525">
              <a:lnSpc>
                <a:spcPct val="90000"/>
              </a:lnSpc>
              <a:buClr>
                <a:schemeClr val="tx2">
                  <a:lumMod val="60000"/>
                  <a:lumOff val="40000"/>
                </a:schemeClr>
              </a:buClr>
              <a:buFont typeface="Comenia Sans" pitchFamily="50" charset="-18"/>
              <a:buChar char="="/>
            </a:pPr>
            <a:r>
              <a:rPr lang="cs-CZ" sz="1800" dirty="0">
                <a:latin typeface="Calibri" panose="020F0502020204030204" pitchFamily="34" charset="0"/>
              </a:rPr>
              <a:t>uživateli se jeví že data zapisuje a čte po jednotlivých bytech</a:t>
            </a:r>
          </a:p>
          <a:p>
            <a:pPr marL="539750" lvl="1" indent="-263525">
              <a:lnSpc>
                <a:spcPct val="90000"/>
              </a:lnSpc>
              <a:buClr>
                <a:schemeClr val="tx2">
                  <a:lumMod val="60000"/>
                  <a:lumOff val="40000"/>
                </a:schemeClr>
              </a:buClr>
              <a:buFont typeface="Comenia Sans" pitchFamily="50" charset="-18"/>
              <a:buChar char="="/>
            </a:pPr>
            <a:r>
              <a:rPr lang="cs-CZ" sz="2000" dirty="0" err="1">
                <a:latin typeface="Calibri" panose="020F0502020204030204" pitchFamily="34" charset="0"/>
              </a:rPr>
              <a:t>nevolatilní</a:t>
            </a:r>
            <a:r>
              <a:rPr lang="cs-CZ" sz="2000" dirty="0">
                <a:latin typeface="Calibri" panose="020F0502020204030204" pitchFamily="34" charset="0"/>
              </a:rPr>
              <a:t> paměti typu </a:t>
            </a:r>
            <a:r>
              <a:rPr lang="cs-CZ" sz="2000" dirty="0" err="1">
                <a:latin typeface="Calibri" panose="020F0502020204030204" pitchFamily="34" charset="0"/>
              </a:rPr>
              <a:t>flash</a:t>
            </a:r>
            <a:r>
              <a:rPr lang="cs-CZ" sz="2000" dirty="0">
                <a:latin typeface="Calibri" panose="020F0502020204030204" pitchFamily="34" charset="0"/>
              </a:rPr>
              <a:t> jsou používány pro konstrukci hybridních pevných disků</a:t>
            </a:r>
          </a:p>
          <a:p>
            <a:pPr marL="803275" lvl="2" indent="-263525">
              <a:lnSpc>
                <a:spcPct val="90000"/>
              </a:lnSpc>
              <a:buClr>
                <a:schemeClr val="tx2">
                  <a:lumMod val="60000"/>
                  <a:lumOff val="40000"/>
                </a:schemeClr>
              </a:buClr>
              <a:buFont typeface="Comenia Sans" pitchFamily="50" charset="-18"/>
              <a:buChar char="="/>
            </a:pPr>
            <a:r>
              <a:rPr lang="cs-CZ" sz="1800" dirty="0">
                <a:latin typeface="Calibri" panose="020F0502020204030204" pitchFamily="34" charset="0"/>
              </a:rPr>
              <a:t>disk je vytvořen kombinací klasického pevného disku a paměti typu </a:t>
            </a:r>
            <a:r>
              <a:rPr lang="cs-CZ" sz="1800" dirty="0" err="1">
                <a:latin typeface="Calibri" panose="020F0502020204030204" pitchFamily="34" charset="0"/>
              </a:rPr>
              <a:t>flash</a:t>
            </a:r>
            <a:endParaRPr lang="cs-CZ" sz="1800" dirty="0">
              <a:latin typeface="Calibri" panose="020F0502020204030204" pitchFamily="34" charset="0"/>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098" name="Rectangle 2"/>
          <p:cNvSpPr>
            <a:spLocks noGrp="1" noChangeArrowheads="1"/>
          </p:cNvSpPr>
          <p:nvPr>
            <p:ph type="title"/>
          </p:nvPr>
        </p:nvSpPr>
        <p:spPr>
          <a:xfrm>
            <a:off x="3879273" y="478941"/>
            <a:ext cx="5264728" cy="550415"/>
          </a:xfrm>
        </p:spPr>
        <p:txBody>
          <a:bodyPr>
            <a:noAutofit/>
          </a:bodyPr>
          <a:lstStyle/>
          <a:p>
            <a:r>
              <a:rPr lang="cs-CZ" sz="2400" dirty="0">
                <a:latin typeface="Calibri" panose="020F0502020204030204" pitchFamily="34" charset="0"/>
              </a:rPr>
              <a:t>SSD – </a:t>
            </a:r>
            <a:r>
              <a:rPr lang="cs-CZ" sz="2200" dirty="0">
                <a:latin typeface="Calibri" panose="020F0502020204030204" pitchFamily="34" charset="0"/>
              </a:rPr>
              <a:t>disk bez pohyblivých součástí</a:t>
            </a:r>
          </a:p>
        </p:txBody>
      </p:sp>
      <p:sp>
        <p:nvSpPr>
          <p:cNvPr id="260099" name="Rectangle 3"/>
          <p:cNvSpPr>
            <a:spLocks noGrp="1" noChangeArrowheads="1"/>
          </p:cNvSpPr>
          <p:nvPr>
            <p:ph type="body" idx="4294967295"/>
          </p:nvPr>
        </p:nvSpPr>
        <p:spPr>
          <a:xfrm>
            <a:off x="250825" y="1600200"/>
            <a:ext cx="8642350" cy="4924425"/>
          </a:xfrm>
          <a:prstGeom prst="rect">
            <a:avLst/>
          </a:prstGeom>
        </p:spPr>
        <p:txBody>
          <a:bodyPr>
            <a:normAutofit/>
          </a:bodyPr>
          <a:lstStyle/>
          <a:p>
            <a:pPr marL="263525" indent="-263525">
              <a:lnSpc>
                <a:spcPct val="90000"/>
              </a:lnSpc>
              <a:buClr>
                <a:schemeClr val="tx2">
                  <a:lumMod val="60000"/>
                  <a:lumOff val="40000"/>
                </a:schemeClr>
              </a:buClr>
              <a:buFont typeface="Comenia Sans" pitchFamily="50" charset="-18"/>
              <a:buChar char="="/>
            </a:pPr>
            <a:r>
              <a:rPr lang="cs-CZ" sz="2800" dirty="0">
                <a:latin typeface="Calibri" panose="020F0502020204030204" pitchFamily="34" charset="0"/>
                <a:cs typeface="+mn-cs"/>
              </a:rPr>
              <a:t>SSD (Solid </a:t>
            </a:r>
            <a:r>
              <a:rPr lang="cs-CZ" sz="2800" dirty="0" err="1">
                <a:latin typeface="Calibri" panose="020F0502020204030204" pitchFamily="34" charset="0"/>
                <a:cs typeface="+mn-cs"/>
              </a:rPr>
              <a:t>State</a:t>
            </a:r>
            <a:r>
              <a:rPr lang="cs-CZ" sz="2800" dirty="0">
                <a:latin typeface="Calibri" panose="020F0502020204030204" pitchFamily="34" charset="0"/>
                <a:cs typeface="+mn-cs"/>
              </a:rPr>
              <a:t> </a:t>
            </a:r>
            <a:r>
              <a:rPr lang="cs-CZ" sz="2800" dirty="0" err="1">
                <a:latin typeface="Calibri" panose="020F0502020204030204" pitchFamily="34" charset="0"/>
                <a:cs typeface="+mn-cs"/>
              </a:rPr>
              <a:t>Disc</a:t>
            </a:r>
            <a:r>
              <a:rPr lang="cs-CZ" sz="2800" dirty="0">
                <a:latin typeface="Calibri" panose="020F0502020204030204" pitchFamily="34" charset="0"/>
                <a:cs typeface="+mn-cs"/>
              </a:rPr>
              <a:t>)</a:t>
            </a:r>
          </a:p>
          <a:p>
            <a:pPr marL="539750" lvl="1" indent="-263525">
              <a:lnSpc>
                <a:spcPct val="90000"/>
              </a:lnSpc>
              <a:buClr>
                <a:schemeClr val="tx2">
                  <a:lumMod val="60000"/>
                  <a:lumOff val="40000"/>
                </a:schemeClr>
              </a:buClr>
              <a:buFont typeface="Comenia Sans" pitchFamily="50" charset="-18"/>
              <a:buChar char="="/>
            </a:pPr>
            <a:r>
              <a:rPr lang="cs-CZ" sz="2400" dirty="0">
                <a:latin typeface="Calibri" panose="020F0502020204030204" pitchFamily="34" charset="0"/>
              </a:rPr>
              <a:t>jde o paměť typu </a:t>
            </a:r>
            <a:r>
              <a:rPr lang="cs-CZ" sz="2400" dirty="0" err="1">
                <a:latin typeface="Calibri" panose="020F0502020204030204" pitchFamily="34" charset="0"/>
              </a:rPr>
              <a:t>flash</a:t>
            </a:r>
            <a:r>
              <a:rPr lang="cs-CZ" sz="2400" dirty="0">
                <a:latin typeface="Calibri" panose="020F0502020204030204" pitchFamily="34" charset="0"/>
              </a:rPr>
              <a:t> s přidaným řadičem a rozhraním</a:t>
            </a:r>
          </a:p>
          <a:p>
            <a:pPr marL="803275" lvl="2" indent="-263525">
              <a:lnSpc>
                <a:spcPct val="90000"/>
              </a:lnSpc>
              <a:buClr>
                <a:schemeClr val="tx2">
                  <a:lumMod val="60000"/>
                  <a:lumOff val="40000"/>
                </a:schemeClr>
              </a:buClr>
              <a:buFont typeface="Comenia Sans" pitchFamily="50" charset="-18"/>
              <a:buChar char="="/>
            </a:pPr>
            <a:r>
              <a:rPr lang="cs-CZ" sz="2000" dirty="0">
                <a:latin typeface="Calibri" panose="020F0502020204030204" pitchFamily="34" charset="0"/>
              </a:rPr>
              <a:t>většinou SCSI, IDE či Serial ATA</a:t>
            </a:r>
          </a:p>
          <a:p>
            <a:pPr marL="803275" lvl="2" indent="-263525">
              <a:lnSpc>
                <a:spcPct val="90000"/>
              </a:lnSpc>
              <a:buClr>
                <a:schemeClr val="tx2">
                  <a:lumMod val="60000"/>
                  <a:lumOff val="40000"/>
                </a:schemeClr>
              </a:buClr>
              <a:buFont typeface="Comenia Sans" pitchFamily="50" charset="-18"/>
              <a:buChar char="="/>
            </a:pPr>
            <a:r>
              <a:rPr lang="cs-CZ" sz="2000" dirty="0">
                <a:latin typeface="Calibri" panose="020F0502020204030204" pitchFamily="34" charset="0"/>
              </a:rPr>
              <a:t>uvnitř SSD najdeme pouze několik čipů s řadičem paměti, stykovým obvodem zajištujícím standardizované rozhraní s počítačem a vlastní </a:t>
            </a:r>
            <a:r>
              <a:rPr lang="cs-CZ" sz="2000" dirty="0" err="1">
                <a:latin typeface="Calibri" panose="020F0502020204030204" pitchFamily="34" charset="0"/>
              </a:rPr>
              <a:t>flash</a:t>
            </a:r>
            <a:r>
              <a:rPr lang="cs-CZ" sz="2000" dirty="0">
                <a:latin typeface="Calibri" panose="020F0502020204030204" pitchFamily="34" charset="0"/>
              </a:rPr>
              <a:t> pamětí typu NAND</a:t>
            </a:r>
          </a:p>
          <a:p>
            <a:pPr marL="803275" lvl="2" indent="-263525">
              <a:lnSpc>
                <a:spcPct val="90000"/>
              </a:lnSpc>
              <a:buClr>
                <a:schemeClr val="tx2">
                  <a:lumMod val="60000"/>
                  <a:lumOff val="40000"/>
                </a:schemeClr>
              </a:buClr>
              <a:buFont typeface="Comenia Sans" pitchFamily="50" charset="-18"/>
              <a:buChar char="="/>
            </a:pPr>
            <a:r>
              <a:rPr lang="cs-CZ" sz="2000" dirty="0">
                <a:latin typeface="Calibri" panose="020F0502020204030204" pitchFamily="34" charset="0"/>
              </a:rPr>
              <a:t>předností SSD že je lze použít i ve stávajících počítačích</a:t>
            </a:r>
          </a:p>
          <a:p>
            <a:pPr marL="803275" lvl="2" indent="-263525">
              <a:lnSpc>
                <a:spcPct val="90000"/>
              </a:lnSpc>
              <a:buClr>
                <a:schemeClr val="tx2">
                  <a:lumMod val="60000"/>
                  <a:lumOff val="40000"/>
                </a:schemeClr>
              </a:buClr>
              <a:buFont typeface="Comenia Sans" pitchFamily="50" charset="-18"/>
              <a:buChar char="="/>
            </a:pPr>
            <a:r>
              <a:rPr lang="cs-CZ" sz="2000" dirty="0">
                <a:latin typeface="Calibri" panose="020F0502020204030204" pitchFamily="34" charset="0"/>
              </a:rPr>
              <a:t>průměrně je cca 2,4× rychlejší než typický pevný disk</a:t>
            </a:r>
          </a:p>
          <a:p>
            <a:pPr marL="263525" lvl="2" indent="-263525">
              <a:lnSpc>
                <a:spcPct val="90000"/>
              </a:lnSpc>
              <a:buClr>
                <a:schemeClr val="tx2">
                  <a:lumMod val="60000"/>
                  <a:lumOff val="40000"/>
                </a:schemeClr>
              </a:buClr>
              <a:buNone/>
            </a:pPr>
            <a:endParaRPr lang="cs-CZ" sz="1600" dirty="0">
              <a:solidFill>
                <a:schemeClr val="tx1">
                  <a:lumMod val="65000"/>
                  <a:lumOff val="35000"/>
                </a:schemeClr>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p:cNvSpPr>
            <a:spLocks noGrp="1" noChangeArrowheads="1"/>
          </p:cNvSpPr>
          <p:nvPr>
            <p:ph type="title"/>
          </p:nvPr>
        </p:nvSpPr>
        <p:spPr/>
        <p:txBody>
          <a:bodyPr>
            <a:normAutofit/>
          </a:bodyPr>
          <a:lstStyle/>
          <a:p>
            <a:r>
              <a:rPr lang="cs-CZ" sz="2800" dirty="0">
                <a:latin typeface="Calibri" panose="020F0502020204030204" pitchFamily="34" charset="0"/>
              </a:rPr>
              <a:t>SSD</a:t>
            </a:r>
          </a:p>
        </p:txBody>
      </p:sp>
      <p:pic>
        <p:nvPicPr>
          <p:cNvPr id="112652" name="Picture 12" descr="pc3007"/>
          <p:cNvPicPr>
            <a:picLocks noChangeAspect="1" noChangeArrowheads="1"/>
          </p:cNvPicPr>
          <p:nvPr/>
        </p:nvPicPr>
        <p:blipFill>
          <a:blip r:embed="rId3"/>
          <a:srcRect/>
          <a:stretch>
            <a:fillRect/>
          </a:stretch>
        </p:blipFill>
        <p:spPr bwMode="auto">
          <a:xfrm>
            <a:off x="403845" y="1029357"/>
            <a:ext cx="3321248" cy="2598043"/>
          </a:xfrm>
          <a:prstGeom prst="rect">
            <a:avLst/>
          </a:prstGeom>
          <a:noFill/>
        </p:spPr>
      </p:pic>
      <p:pic>
        <p:nvPicPr>
          <p:cNvPr id="3" name="Obrázek 2">
            <a:extLst>
              <a:ext uri="{FF2B5EF4-FFF2-40B4-BE49-F238E27FC236}">
                <a16:creationId xmlns:a16="http://schemas.microsoft.com/office/drawing/2014/main" id="{A78930EC-C8EB-4BFF-9087-CD2180FB6425}"/>
              </a:ext>
            </a:extLst>
          </p:cNvPr>
          <p:cNvPicPr>
            <a:picLocks noChangeAspect="1"/>
          </p:cNvPicPr>
          <p:nvPr/>
        </p:nvPicPr>
        <p:blipFill>
          <a:blip r:embed="rId4"/>
          <a:stretch>
            <a:fillRect/>
          </a:stretch>
        </p:blipFill>
        <p:spPr>
          <a:xfrm rot="3391438">
            <a:off x="5697585" y="1759132"/>
            <a:ext cx="2653937" cy="2653937"/>
          </a:xfrm>
          <a:prstGeom prst="rect">
            <a:avLst/>
          </a:prstGeom>
        </p:spPr>
      </p:pic>
      <p:pic>
        <p:nvPicPr>
          <p:cNvPr id="5" name="Obrázek 4">
            <a:extLst>
              <a:ext uri="{FF2B5EF4-FFF2-40B4-BE49-F238E27FC236}">
                <a16:creationId xmlns:a16="http://schemas.microsoft.com/office/drawing/2014/main" id="{8A30BBB8-3578-4505-BBD4-F8FDD61EC9DB}"/>
              </a:ext>
            </a:extLst>
          </p:cNvPr>
          <p:cNvPicPr>
            <a:picLocks noChangeAspect="1"/>
          </p:cNvPicPr>
          <p:nvPr/>
        </p:nvPicPr>
        <p:blipFill>
          <a:blip r:embed="rId5"/>
          <a:stretch>
            <a:fillRect/>
          </a:stretch>
        </p:blipFill>
        <p:spPr>
          <a:xfrm rot="726871">
            <a:off x="2819462" y="3626775"/>
            <a:ext cx="3958409" cy="2770886"/>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a:xfrm>
            <a:off x="4238171" y="478941"/>
            <a:ext cx="4905829" cy="550415"/>
          </a:xfrm>
        </p:spPr>
        <p:txBody>
          <a:bodyPr>
            <a:noAutofit/>
          </a:bodyPr>
          <a:lstStyle/>
          <a:p>
            <a:r>
              <a:rPr lang="cs-CZ" sz="2400" dirty="0">
                <a:latin typeface="Calibri" panose="020F0502020204030204" pitchFamily="34" charset="0"/>
              </a:rPr>
              <a:t>Vývoj disket a disketových mechanik</a:t>
            </a:r>
          </a:p>
        </p:txBody>
      </p:sp>
      <p:pic>
        <p:nvPicPr>
          <p:cNvPr id="12300" name="Picture 12" descr="pc2203"/>
          <p:cNvPicPr>
            <a:picLocks noChangeAspect="1" noChangeArrowheads="1"/>
          </p:cNvPicPr>
          <p:nvPr/>
        </p:nvPicPr>
        <p:blipFill>
          <a:blip r:embed="rId3"/>
          <a:srcRect l="8537" t="5702" r="8490" b="11905"/>
          <a:stretch>
            <a:fillRect/>
          </a:stretch>
        </p:blipFill>
        <p:spPr bwMode="auto">
          <a:xfrm>
            <a:off x="179388" y="1700213"/>
            <a:ext cx="2808287" cy="2087562"/>
          </a:xfrm>
          <a:prstGeom prst="rect">
            <a:avLst/>
          </a:prstGeom>
          <a:noFill/>
        </p:spPr>
      </p:pic>
      <p:pic>
        <p:nvPicPr>
          <p:cNvPr id="12302" name="Picture 14" descr="pc2205"/>
          <p:cNvPicPr>
            <a:picLocks noChangeAspect="1" noChangeArrowheads="1"/>
          </p:cNvPicPr>
          <p:nvPr/>
        </p:nvPicPr>
        <p:blipFill>
          <a:blip r:embed="rId4"/>
          <a:srcRect l="5037" t="6706" r="2556" b="17258"/>
          <a:stretch>
            <a:fillRect/>
          </a:stretch>
        </p:blipFill>
        <p:spPr bwMode="auto">
          <a:xfrm>
            <a:off x="611188" y="3933825"/>
            <a:ext cx="3960812" cy="2447925"/>
          </a:xfrm>
          <a:prstGeom prst="rect">
            <a:avLst/>
          </a:prstGeom>
          <a:noFill/>
        </p:spPr>
      </p:pic>
      <p:pic>
        <p:nvPicPr>
          <p:cNvPr id="12304" name="Picture 16" descr="pc2206"/>
          <p:cNvPicPr>
            <a:picLocks noChangeAspect="1" noChangeArrowheads="1"/>
          </p:cNvPicPr>
          <p:nvPr/>
        </p:nvPicPr>
        <p:blipFill>
          <a:blip r:embed="rId5"/>
          <a:srcRect l="4625" r="10292" b="5902"/>
          <a:stretch>
            <a:fillRect/>
          </a:stretch>
        </p:blipFill>
        <p:spPr bwMode="auto">
          <a:xfrm>
            <a:off x="5651500" y="1700213"/>
            <a:ext cx="3241675" cy="4302125"/>
          </a:xfrm>
          <a:prstGeom prst="rect">
            <a:avLst/>
          </a:prstGeom>
          <a:noFill/>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Nadpis 5"/>
          <p:cNvSpPr>
            <a:spLocks noGrp="1"/>
          </p:cNvSpPr>
          <p:nvPr>
            <p:ph type="ctrTitle"/>
          </p:nvPr>
        </p:nvSpPr>
        <p:spPr>
          <a:xfrm>
            <a:off x="806520" y="1972296"/>
            <a:ext cx="5715000" cy="1117600"/>
          </a:xfrm>
        </p:spPr>
        <p:txBody>
          <a:bodyPr/>
          <a:lstStyle/>
          <a:p>
            <a:pPr algn="r"/>
            <a:r>
              <a:rPr lang="cs-CZ" dirty="0"/>
              <a:t>Děkuji za pozornost…</a:t>
            </a:r>
          </a:p>
        </p:txBody>
      </p:sp>
    </p:spTree>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title"/>
          </p:nvPr>
        </p:nvSpPr>
        <p:spPr/>
        <p:txBody>
          <a:bodyPr/>
          <a:lstStyle/>
          <a:p>
            <a:r>
              <a:rPr lang="cs-CZ" dirty="0"/>
              <a:t>Diskety</a:t>
            </a:r>
          </a:p>
        </p:txBody>
      </p:sp>
      <p:pic>
        <p:nvPicPr>
          <p:cNvPr id="1028" name="Picture 4" descr="http://www.pf.jcu.cz/stru/katedry/fyzika/prof/Tesar/diplomky/pruvodce_hw/komponenty/zakladni/disketovka/popis/disk.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76952" y="1950583"/>
            <a:ext cx="4371975" cy="280987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www.gamee.cz/g2/magazin/1654/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3982" y="2122941"/>
            <a:ext cx="3436711" cy="3040500"/>
          </a:xfrm>
          <a:prstGeom prst="rect">
            <a:avLst/>
          </a:prstGeom>
          <a:noFill/>
          <a:extLst>
            <a:ext uri="{909E8E84-426E-40DD-AFC4-6F175D3DCCD1}">
              <a14:hiddenFill xmlns:a14="http://schemas.microsoft.com/office/drawing/2010/main">
                <a:solidFill>
                  <a:srgbClr val="FFFFFF"/>
                </a:solidFill>
              </a14:hiddenFill>
            </a:ext>
          </a:extLst>
        </p:spPr>
      </p:pic>
      <p:sp>
        <p:nvSpPr>
          <p:cNvPr id="4" name="TextovéPole 3"/>
          <p:cNvSpPr txBox="1"/>
          <p:nvPr/>
        </p:nvSpPr>
        <p:spPr>
          <a:xfrm>
            <a:off x="1081994" y="5421086"/>
            <a:ext cx="2220686" cy="400110"/>
          </a:xfrm>
          <a:prstGeom prst="rect">
            <a:avLst/>
          </a:prstGeom>
          <a:noFill/>
        </p:spPr>
        <p:txBody>
          <a:bodyPr wrap="square" rtlCol="0">
            <a:spAutoFit/>
          </a:bodyPr>
          <a:lstStyle/>
          <a:p>
            <a:r>
              <a:rPr lang="cs-CZ" sz="2000" dirty="0">
                <a:latin typeface="+mn-lt"/>
              </a:rPr>
              <a:t>Disketa 51/4 palce</a:t>
            </a:r>
          </a:p>
        </p:txBody>
      </p:sp>
      <p:sp>
        <p:nvSpPr>
          <p:cNvPr id="5" name="TextovéPole 4"/>
          <p:cNvSpPr txBox="1"/>
          <p:nvPr/>
        </p:nvSpPr>
        <p:spPr>
          <a:xfrm>
            <a:off x="5495471" y="4963386"/>
            <a:ext cx="1934936" cy="400110"/>
          </a:xfrm>
          <a:prstGeom prst="rect">
            <a:avLst/>
          </a:prstGeom>
          <a:noFill/>
        </p:spPr>
        <p:txBody>
          <a:bodyPr wrap="square" rtlCol="0">
            <a:spAutoFit/>
          </a:bodyPr>
          <a:lstStyle/>
          <a:p>
            <a:r>
              <a:rPr lang="cs-CZ" sz="2000" dirty="0">
                <a:latin typeface="+mn-lt"/>
              </a:rPr>
              <a:t>Diskety 3,5 palce</a:t>
            </a:r>
          </a:p>
        </p:txBody>
      </p:sp>
    </p:spTree>
    <p:extLst>
      <p:ext uri="{BB962C8B-B14F-4D97-AF65-F5344CB8AC3E}">
        <p14:creationId xmlns:p14="http://schemas.microsoft.com/office/powerpoint/2010/main" val="2237709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normAutofit/>
          </a:bodyPr>
          <a:lstStyle/>
          <a:p>
            <a:r>
              <a:rPr lang="cs-CZ" sz="2800" dirty="0">
                <a:latin typeface="Calibri" panose="020F0502020204030204" pitchFamily="34" charset="0"/>
              </a:rPr>
              <a:t>Magnetooptické disky </a:t>
            </a:r>
          </a:p>
        </p:txBody>
      </p:sp>
      <p:sp>
        <p:nvSpPr>
          <p:cNvPr id="18435" name="Rectangle 3"/>
          <p:cNvSpPr>
            <a:spLocks noGrp="1" noChangeArrowheads="1"/>
          </p:cNvSpPr>
          <p:nvPr>
            <p:ph type="body" idx="4294967295"/>
          </p:nvPr>
        </p:nvSpPr>
        <p:spPr>
          <a:xfrm>
            <a:off x="250825" y="1600200"/>
            <a:ext cx="8642350" cy="4924425"/>
          </a:xfrm>
          <a:prstGeom prst="rect">
            <a:avLst/>
          </a:prstGeom>
        </p:spPr>
        <p:txBody>
          <a:bodyPr>
            <a:normAutofit/>
          </a:bodyPr>
          <a:lstStyle/>
          <a:p>
            <a:pPr marL="261938" indent="-260350">
              <a:lnSpc>
                <a:spcPct val="90000"/>
              </a:lnSpc>
              <a:buClr>
                <a:schemeClr val="tx2">
                  <a:lumMod val="60000"/>
                  <a:lumOff val="40000"/>
                </a:schemeClr>
              </a:buClr>
              <a:buFont typeface="Comenia Sans" pitchFamily="50" charset="-18"/>
              <a:buChar char="="/>
            </a:pPr>
            <a:r>
              <a:rPr lang="cs-CZ" sz="2400" dirty="0">
                <a:cs typeface="+mn-cs"/>
              </a:rPr>
              <a:t>Záznam na MO disky byl prováděn změnou magnetizace vhodného materiálu</a:t>
            </a:r>
          </a:p>
          <a:p>
            <a:pPr marL="536575" lvl="1" indent="-260350">
              <a:lnSpc>
                <a:spcPct val="90000"/>
              </a:lnSpc>
              <a:buClr>
                <a:schemeClr val="tx2">
                  <a:lumMod val="60000"/>
                  <a:lumOff val="40000"/>
                </a:schemeClr>
              </a:buClr>
              <a:buFont typeface="Comenia Sans" pitchFamily="50" charset="-18"/>
              <a:buChar char="="/>
            </a:pPr>
            <a:r>
              <a:rPr lang="cs-CZ" sz="2000" dirty="0"/>
              <a:t>při zápisu i při čtení je použit laserový paprsek</a:t>
            </a:r>
          </a:p>
          <a:p>
            <a:pPr marL="536575" lvl="1" indent="-260350">
              <a:lnSpc>
                <a:spcPct val="90000"/>
              </a:lnSpc>
              <a:buClr>
                <a:schemeClr val="tx2">
                  <a:lumMod val="60000"/>
                  <a:lumOff val="40000"/>
                </a:schemeClr>
              </a:buClr>
              <a:buFont typeface="Comenia Sans" pitchFamily="50" charset="-18"/>
              <a:buChar char="="/>
            </a:pPr>
            <a:r>
              <a:rPr lang="cs-CZ" sz="2000" dirty="0"/>
              <a:t>magnetooptické disky v sobě kombinují přednosti magnetického záznamu i záznamu optického</a:t>
            </a:r>
          </a:p>
          <a:p>
            <a:pPr marL="536575" lvl="1" indent="-260350">
              <a:lnSpc>
                <a:spcPct val="90000"/>
              </a:lnSpc>
              <a:buClr>
                <a:schemeClr val="tx2">
                  <a:lumMod val="60000"/>
                  <a:lumOff val="40000"/>
                </a:schemeClr>
              </a:buClr>
              <a:buFont typeface="Comenia Sans" pitchFamily="50" charset="-18"/>
              <a:buChar char="="/>
            </a:pPr>
            <a:r>
              <a:rPr lang="cs-CZ" sz="2000" dirty="0"/>
              <a:t>je vytvořen z několika vrstev složených z různých materiálů a majících značně rozdílnou tloušťku</a:t>
            </a:r>
          </a:p>
          <a:p>
            <a:pPr marL="812800" lvl="2" indent="-260350">
              <a:lnSpc>
                <a:spcPct val="90000"/>
              </a:lnSpc>
              <a:buClr>
                <a:schemeClr val="tx2">
                  <a:lumMod val="60000"/>
                  <a:lumOff val="40000"/>
                </a:schemeClr>
              </a:buClr>
              <a:buFont typeface="Comenia Sans" pitchFamily="50" charset="-18"/>
              <a:buChar char="="/>
            </a:pPr>
            <a:r>
              <a:rPr lang="cs-CZ" sz="1800" dirty="0"/>
              <a:t>základ tvoří polykarbonátový disk o typické tloušťce 1,2 mm</a:t>
            </a:r>
          </a:p>
          <a:p>
            <a:pPr marL="812800" lvl="2" indent="-260350">
              <a:lnSpc>
                <a:spcPct val="90000"/>
              </a:lnSpc>
              <a:buClr>
                <a:schemeClr val="tx2">
                  <a:lumMod val="60000"/>
                  <a:lumOff val="40000"/>
                </a:schemeClr>
              </a:buClr>
              <a:buFont typeface="Comenia Sans" pitchFamily="50" charset="-18"/>
              <a:buChar char="="/>
            </a:pPr>
            <a:r>
              <a:rPr lang="cs-CZ" sz="1800" dirty="0"/>
              <a:t>na tomto disku je nanesena vrstva tlustá pouze 100 </a:t>
            </a:r>
            <a:r>
              <a:rPr lang="cs-CZ" sz="1800" dirty="0" err="1"/>
              <a:t>nm</a:t>
            </a:r>
            <a:r>
              <a:rPr lang="cs-CZ" sz="1800" dirty="0"/>
              <a:t>, která je vytvořena z dielektrického materiálu</a:t>
            </a:r>
          </a:p>
          <a:p>
            <a:pPr marL="812800" lvl="2" indent="-260350">
              <a:lnSpc>
                <a:spcPct val="90000"/>
              </a:lnSpc>
              <a:buClr>
                <a:schemeClr val="tx2">
                  <a:lumMod val="60000"/>
                  <a:lumOff val="40000"/>
                </a:schemeClr>
              </a:buClr>
              <a:buFont typeface="Comenia Sans" pitchFamily="50" charset="-18"/>
              <a:buChar char="="/>
            </a:pPr>
            <a:r>
              <a:rPr lang="cs-CZ" sz="1800" dirty="0"/>
              <a:t>další vrstvu tvoří vlastní feromagnetický materiál o tloušťce 30 </a:t>
            </a:r>
            <a:r>
              <a:rPr lang="cs-CZ" sz="1800" dirty="0" err="1"/>
              <a:t>nm</a:t>
            </a:r>
            <a:r>
              <a:rPr lang="cs-CZ" sz="1800" dirty="0"/>
              <a:t> </a:t>
            </a:r>
          </a:p>
          <a:p>
            <a:pPr marL="812800" lvl="2" indent="-260350">
              <a:lnSpc>
                <a:spcPct val="90000"/>
              </a:lnSpc>
              <a:buClr>
                <a:schemeClr val="tx2">
                  <a:lumMod val="60000"/>
                  <a:lumOff val="40000"/>
                </a:schemeClr>
              </a:buClr>
              <a:buFont typeface="Comenia Sans" pitchFamily="50" charset="-18"/>
              <a:buChar char="="/>
            </a:pPr>
            <a:r>
              <a:rPr lang="cs-CZ" sz="1800" dirty="0"/>
              <a:t>čtvrtou vrstvu tvoří opět dielektrikum</a:t>
            </a:r>
          </a:p>
          <a:p>
            <a:pPr marL="812800" lvl="2" indent="-260350">
              <a:lnSpc>
                <a:spcPct val="90000"/>
              </a:lnSpc>
              <a:buClr>
                <a:schemeClr val="tx2">
                  <a:lumMod val="60000"/>
                  <a:lumOff val="40000"/>
                </a:schemeClr>
              </a:buClr>
              <a:buFont typeface="Comenia Sans" pitchFamily="50" charset="-18"/>
              <a:buChar char="="/>
            </a:pPr>
            <a:r>
              <a:rPr lang="cs-CZ" sz="1800" dirty="0"/>
              <a:t>nad ní je pátá vrstva vytvořená z hliníku sloužící k odrazu laserového paprsku a zlepšení účinnosti čtení</a:t>
            </a:r>
          </a:p>
          <a:p>
            <a:pPr marL="812800" lvl="2" indent="-260350">
              <a:lnSpc>
                <a:spcPct val="90000"/>
              </a:lnSpc>
              <a:buClr>
                <a:schemeClr val="tx2">
                  <a:lumMod val="60000"/>
                  <a:lumOff val="40000"/>
                </a:schemeClr>
              </a:buClr>
              <a:buFont typeface="Comenia Sans" pitchFamily="50" charset="-18"/>
              <a:buChar char="="/>
            </a:pPr>
            <a:r>
              <a:rPr lang="cs-CZ" sz="1800" dirty="0"/>
              <a:t>poslední vrstva je tvořena ochranným lakem vytvrzeným ultrafialovým světlem</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a:xfrm>
            <a:off x="4238171" y="478941"/>
            <a:ext cx="4905829" cy="550415"/>
          </a:xfrm>
        </p:spPr>
        <p:txBody>
          <a:bodyPr>
            <a:noAutofit/>
          </a:bodyPr>
          <a:lstStyle/>
          <a:p>
            <a:r>
              <a:rPr lang="cs-CZ" sz="2400" dirty="0">
                <a:latin typeface="Calibri" panose="020F0502020204030204" pitchFamily="34" charset="0"/>
              </a:rPr>
              <a:t>Struktura MO disků - Jednotlivé vrstvy</a:t>
            </a:r>
          </a:p>
        </p:txBody>
      </p:sp>
      <p:pic>
        <p:nvPicPr>
          <p:cNvPr id="1026" name="Picture 2" descr="D:\DropBox\SkyDrive\UHK\Architektura-inovace\diagram_P12S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8326" y="1712687"/>
            <a:ext cx="8467348" cy="4673600"/>
          </a:xfrm>
          <a:prstGeom prst="rect">
            <a:avLst/>
          </a:prstGeom>
          <a:solidFill>
            <a:schemeClr val="bg1"/>
          </a:solidFill>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normAutofit/>
          </a:bodyPr>
          <a:lstStyle/>
          <a:p>
            <a:r>
              <a:rPr lang="cs-CZ" sz="2800" dirty="0">
                <a:latin typeface="Calibri" panose="020F0502020204030204" pitchFamily="34" charset="0"/>
              </a:rPr>
              <a:t>Struktura MO disků</a:t>
            </a:r>
          </a:p>
        </p:txBody>
      </p:sp>
      <p:sp>
        <p:nvSpPr>
          <p:cNvPr id="24579" name="Rectangle 3"/>
          <p:cNvSpPr>
            <a:spLocks noGrp="1" noChangeArrowheads="1"/>
          </p:cNvSpPr>
          <p:nvPr>
            <p:ph type="body" idx="4294967295"/>
          </p:nvPr>
        </p:nvSpPr>
        <p:spPr>
          <a:xfrm>
            <a:off x="250825" y="1600200"/>
            <a:ext cx="8642350" cy="4924425"/>
          </a:xfrm>
          <a:prstGeom prst="rect">
            <a:avLst/>
          </a:prstGeom>
        </p:spPr>
        <p:txBody>
          <a:bodyPr>
            <a:normAutofit/>
          </a:bodyPr>
          <a:lstStyle/>
          <a:p>
            <a:pPr marL="261938" indent="-261938">
              <a:lnSpc>
                <a:spcPct val="90000"/>
              </a:lnSpc>
              <a:buClr>
                <a:schemeClr val="tx2">
                  <a:lumMod val="60000"/>
                  <a:lumOff val="40000"/>
                </a:schemeClr>
              </a:buClr>
              <a:buFont typeface="Comenia Sans" pitchFamily="50" charset="-18"/>
              <a:buChar char="="/>
            </a:pPr>
            <a:r>
              <a:rPr lang="cs-CZ" sz="2400" dirty="0">
                <a:latin typeface="Calibri" panose="020F0502020204030204" pitchFamily="34" charset="0"/>
                <a:cs typeface="+mn-cs"/>
              </a:rPr>
              <a:t>V polykarbonátové vrstvě jsou vytvořeny drážky</a:t>
            </a:r>
          </a:p>
          <a:p>
            <a:pPr marL="536575" lvl="1" indent="-261938">
              <a:lnSpc>
                <a:spcPct val="90000"/>
              </a:lnSpc>
              <a:buClr>
                <a:schemeClr val="tx2">
                  <a:lumMod val="60000"/>
                  <a:lumOff val="40000"/>
                </a:schemeClr>
              </a:buClr>
              <a:buFont typeface="Comenia Sans" pitchFamily="50" charset="-18"/>
              <a:buChar char="="/>
            </a:pPr>
            <a:r>
              <a:rPr lang="cs-CZ" sz="2000" dirty="0">
                <a:latin typeface="Calibri" panose="020F0502020204030204" pitchFamily="34" charset="0"/>
              </a:rPr>
              <a:t>slouží k navádění čtecí a zápisové hlavy</a:t>
            </a:r>
          </a:p>
          <a:p>
            <a:pPr marL="536575" lvl="1" indent="-261938">
              <a:lnSpc>
                <a:spcPct val="90000"/>
              </a:lnSpc>
              <a:buClr>
                <a:schemeClr val="tx2">
                  <a:lumMod val="60000"/>
                  <a:lumOff val="40000"/>
                </a:schemeClr>
              </a:buClr>
              <a:buFont typeface="Comenia Sans" pitchFamily="50" charset="-18"/>
              <a:buChar char="="/>
            </a:pPr>
            <a:r>
              <a:rPr lang="cs-CZ" sz="2000" dirty="0">
                <a:latin typeface="Calibri" panose="020F0502020204030204" pitchFamily="34" charset="0"/>
              </a:rPr>
              <a:t>tvar drážek (</a:t>
            </a:r>
            <a:r>
              <a:rPr lang="cs-CZ" sz="2000" dirty="0" err="1">
                <a:latin typeface="Calibri" panose="020F0502020204030204" pitchFamily="34" charset="0"/>
              </a:rPr>
              <a:t>groove</a:t>
            </a:r>
            <a:r>
              <a:rPr lang="cs-CZ" sz="2000" dirty="0">
                <a:latin typeface="Calibri" panose="020F0502020204030204" pitchFamily="34" charset="0"/>
              </a:rPr>
              <a:t>) je opakován i v dalších vrstvách</a:t>
            </a:r>
          </a:p>
          <a:p>
            <a:pPr marL="536575" lvl="1" indent="-261938">
              <a:lnSpc>
                <a:spcPct val="90000"/>
              </a:lnSpc>
              <a:buClr>
                <a:schemeClr val="tx2">
                  <a:lumMod val="60000"/>
                  <a:lumOff val="40000"/>
                </a:schemeClr>
              </a:buClr>
              <a:buFont typeface="Comenia Sans" pitchFamily="50" charset="-18"/>
              <a:buChar char="="/>
            </a:pPr>
            <a:r>
              <a:rPr lang="cs-CZ" sz="2000" dirty="0">
                <a:latin typeface="Calibri" panose="020F0502020204030204" pitchFamily="34" charset="0"/>
              </a:rPr>
              <a:t>drážky přispívají k  rozkladu světla na magnetooptických discích</a:t>
            </a:r>
          </a:p>
        </p:txBody>
      </p:sp>
      <p:pic>
        <p:nvPicPr>
          <p:cNvPr id="11" name="Picture 12" descr="pc2405"/>
          <p:cNvPicPr>
            <a:picLocks noChangeAspect="1" noChangeArrowheads="1"/>
          </p:cNvPicPr>
          <p:nvPr/>
        </p:nvPicPr>
        <p:blipFill>
          <a:blip r:embed="rId3"/>
          <a:srcRect/>
          <a:stretch>
            <a:fillRect/>
          </a:stretch>
        </p:blipFill>
        <p:spPr bwMode="auto">
          <a:xfrm>
            <a:off x="665017" y="3212782"/>
            <a:ext cx="7762987" cy="3104891"/>
          </a:xfrm>
          <a:prstGeom prst="rect">
            <a:avLst/>
          </a:prstGeom>
          <a:noFill/>
        </p:spPr>
      </p:pic>
    </p:spTree>
  </p:cSld>
  <p:clrMapOvr>
    <a:masterClrMapping/>
  </p:clrMapOvr>
</p:sld>
</file>

<file path=ppt/theme/theme1.xml><?xml version="1.0" encoding="utf-8"?>
<a:theme xmlns:a="http://schemas.openxmlformats.org/drawingml/2006/main" name="Prezentace FIM">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Kancelář">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Motiv sady Office">
  <a:themeElements>
    <a:clrScheme name="Kancelář">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Kancelář">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Kancelář">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Prezentace FIM</Template>
  <TotalTime>5252</TotalTime>
  <Words>4223</Words>
  <Application>Microsoft Office PowerPoint</Application>
  <PresentationFormat>Předvádění na obrazovce (4:3)</PresentationFormat>
  <Paragraphs>400</Paragraphs>
  <Slides>50</Slides>
  <Notes>46</Notes>
  <HiddenSlides>0</HiddenSlides>
  <MMClips>0</MMClips>
  <ScaleCrop>false</ScaleCrop>
  <HeadingPairs>
    <vt:vector size="6" baseType="variant">
      <vt:variant>
        <vt:lpstr>Použitá písma</vt:lpstr>
      </vt:variant>
      <vt:variant>
        <vt:i4>4</vt:i4>
      </vt:variant>
      <vt:variant>
        <vt:lpstr>Motiv</vt:lpstr>
      </vt:variant>
      <vt:variant>
        <vt:i4>1</vt:i4>
      </vt:variant>
      <vt:variant>
        <vt:lpstr>Nadpisy snímků</vt:lpstr>
      </vt:variant>
      <vt:variant>
        <vt:i4>50</vt:i4>
      </vt:variant>
    </vt:vector>
  </HeadingPairs>
  <TitlesOfParts>
    <vt:vector size="55" baseType="lpstr">
      <vt:lpstr>Arial</vt:lpstr>
      <vt:lpstr>Wingdings</vt:lpstr>
      <vt:lpstr>Calibri</vt:lpstr>
      <vt:lpstr>Comenia Sans</vt:lpstr>
      <vt:lpstr>Prezentace FIM</vt:lpstr>
      <vt:lpstr>Přenosná média</vt:lpstr>
      <vt:lpstr>Přenosná média</vt:lpstr>
      <vt:lpstr>Diskové paměti s magnetickou vrstvou </vt:lpstr>
      <vt:lpstr>Vývoj disket a disketových mechanik </vt:lpstr>
      <vt:lpstr>Vývoj disket a disketových mechanik</vt:lpstr>
      <vt:lpstr>Diskety</vt:lpstr>
      <vt:lpstr>Magnetooptické disky </vt:lpstr>
      <vt:lpstr>Struktura MO disků - Jednotlivé vrstvy</vt:lpstr>
      <vt:lpstr>Struktura MO disků</vt:lpstr>
      <vt:lpstr>Zápis dat na magnetooptický disk </vt:lpstr>
      <vt:lpstr>Zápis dat na magnetooptický disk</vt:lpstr>
      <vt:lpstr>Zápis dat na magnetooptický disk</vt:lpstr>
      <vt:lpstr>Čtení dat z magnetooptického disku </vt:lpstr>
      <vt:lpstr>Média z pohledu využití</vt:lpstr>
      <vt:lpstr>Využití MO disků</vt:lpstr>
      <vt:lpstr>Optické paměti</vt:lpstr>
      <vt:lpstr>Kompaktní disk (CD) </vt:lpstr>
      <vt:lpstr>Uložení dat na CD</vt:lpstr>
      <vt:lpstr>Uložení dat na CD</vt:lpstr>
      <vt:lpstr>Uložení dat na CD</vt:lpstr>
      <vt:lpstr>Čtení dat z CD</vt:lpstr>
      <vt:lpstr>Čtení dat z CD</vt:lpstr>
      <vt:lpstr>Postup výroby „lisovaných“ CD </vt:lpstr>
      <vt:lpstr>CD-R</vt:lpstr>
      <vt:lpstr>Čtení CD-R</vt:lpstr>
      <vt:lpstr>CD-R</vt:lpstr>
      <vt:lpstr>CD-RW</vt:lpstr>
      <vt:lpstr>Formát dat CD-RW</vt:lpstr>
      <vt:lpstr>CD-RW</vt:lpstr>
      <vt:lpstr>Narození DVD</vt:lpstr>
      <vt:lpstr>Struktura DVD </vt:lpstr>
      <vt:lpstr>Struktura DVD vers. CD</vt:lpstr>
      <vt:lpstr>Struktura DVD</vt:lpstr>
      <vt:lpstr>Kapacity DVD </vt:lpstr>
      <vt:lpstr>Kapacity DVD</vt:lpstr>
      <vt:lpstr>DVD-R </vt:lpstr>
      <vt:lpstr>DVD-RW</vt:lpstr>
      <vt:lpstr>DVD -RAM</vt:lpstr>
      <vt:lpstr>Blu-ray</vt:lpstr>
      <vt:lpstr>Blu-ray </vt:lpstr>
      <vt:lpstr>Typy laserů</vt:lpstr>
      <vt:lpstr>Flash paměti a jejich technologie</vt:lpstr>
      <vt:lpstr>Zapojení NOR</vt:lpstr>
      <vt:lpstr>Zapojení NOR</vt:lpstr>
      <vt:lpstr>Zapojení NAND</vt:lpstr>
      <vt:lpstr>NOR vers. NAND</vt:lpstr>
      <vt:lpstr>USB disk, paměťová karta atd.</vt:lpstr>
      <vt:lpstr>SSD – disk bez pohyblivých součástí</vt:lpstr>
      <vt:lpstr>SSD</vt:lpstr>
      <vt:lpstr>Děkuji za pozornost…</vt:lpstr>
    </vt:vector>
  </TitlesOfParts>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Univerzita Hradec Králové</dc:title>
  <dc:creator>Josef Horálek</dc:creator>
  <cp:lastModifiedBy>Mikulecký Peter</cp:lastModifiedBy>
  <cp:revision>274</cp:revision>
  <dcterms:created xsi:type="dcterms:W3CDTF">2010-10-22T07:36:49Z</dcterms:created>
  <dcterms:modified xsi:type="dcterms:W3CDTF">2023-04-03T11:03:45Z</dcterms:modified>
</cp:coreProperties>
</file>